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4" r:id="rId1"/>
  </p:sldMasterIdLst>
  <p:notesMasterIdLst>
    <p:notesMasterId r:id="rId35"/>
  </p:notesMasterIdLst>
  <p:handoutMasterIdLst>
    <p:handoutMasterId r:id="rId36"/>
  </p:handoutMasterIdLst>
  <p:sldIdLst>
    <p:sldId id="401" r:id="rId2"/>
    <p:sldId id="402" r:id="rId3"/>
    <p:sldId id="403" r:id="rId4"/>
    <p:sldId id="404" r:id="rId5"/>
    <p:sldId id="410" r:id="rId6"/>
    <p:sldId id="454" r:id="rId7"/>
    <p:sldId id="449" r:id="rId8"/>
    <p:sldId id="464" r:id="rId9"/>
    <p:sldId id="450" r:id="rId10"/>
    <p:sldId id="451" r:id="rId11"/>
    <p:sldId id="452" r:id="rId12"/>
    <p:sldId id="415" r:id="rId13"/>
    <p:sldId id="453" r:id="rId14"/>
    <p:sldId id="416" r:id="rId15"/>
    <p:sldId id="466" r:id="rId16"/>
    <p:sldId id="455" r:id="rId17"/>
    <p:sldId id="467" r:id="rId18"/>
    <p:sldId id="468" r:id="rId19"/>
    <p:sldId id="469" r:id="rId20"/>
    <p:sldId id="470" r:id="rId21"/>
    <p:sldId id="471" r:id="rId22"/>
    <p:sldId id="472" r:id="rId23"/>
    <p:sldId id="458" r:id="rId24"/>
    <p:sldId id="460" r:id="rId25"/>
    <p:sldId id="461" r:id="rId26"/>
    <p:sldId id="462" r:id="rId27"/>
    <p:sldId id="465" r:id="rId28"/>
    <p:sldId id="459" r:id="rId29"/>
    <p:sldId id="417" r:id="rId30"/>
    <p:sldId id="418" r:id="rId31"/>
    <p:sldId id="419" r:id="rId32"/>
    <p:sldId id="446" r:id="rId33"/>
    <p:sldId id="44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3" d="100"/>
          <a:sy n="53" d="100"/>
        </p:scale>
        <p:origin x="868" y="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CHANDIGARH UNIVERSITY</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B32419-084D-4E0D-9A81-F06A46FA8ADD}" type="datetimeFigureOut">
              <a:rPr lang="en-US" smtClean="0"/>
              <a:pPr/>
              <a:t>9/15/2022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UIE, ECE Deptt.</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4A465A-3FFF-4902-8C3C-02F7D1C232A3}" type="slidenum">
              <a:rPr lang="en-US" smtClean="0"/>
              <a:pPr/>
              <a:t>‹#›</a:t>
            </a:fld>
            <a:endParaRPr lang="en-US"/>
          </a:p>
        </p:txBody>
      </p:sp>
    </p:spTree>
    <p:extLst>
      <p:ext uri="{BB962C8B-B14F-4D97-AF65-F5344CB8AC3E}">
        <p14:creationId xmlns:p14="http://schemas.microsoft.com/office/powerpoint/2010/main" val="82288423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CHANDIGARH UNIVERSITY</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4AF571-42FD-4B81-A251-32B58F7D77BB}" type="datetimeFigureOut">
              <a:rPr lang="en-US" smtClean="0"/>
              <a:pPr/>
              <a:t>9/15/2022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UIE, ECE Deptt.</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4ABBD6-B49C-4877-AA8F-35FC9523985E}" type="slidenum">
              <a:rPr lang="en-US" smtClean="0"/>
              <a:pPr/>
              <a:t>‹#›</a:t>
            </a:fld>
            <a:endParaRPr lang="en-US"/>
          </a:p>
        </p:txBody>
      </p:sp>
    </p:spTree>
    <p:extLst>
      <p:ext uri="{BB962C8B-B14F-4D97-AF65-F5344CB8AC3E}">
        <p14:creationId xmlns:p14="http://schemas.microsoft.com/office/powerpoint/2010/main" val="138940434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CHANDIGARH UNIVERSITY</a:t>
            </a:r>
          </a:p>
        </p:txBody>
      </p:sp>
      <p:sp>
        <p:nvSpPr>
          <p:cNvPr id="5" name="Footer Placeholder 4"/>
          <p:cNvSpPr>
            <a:spLocks noGrp="1"/>
          </p:cNvSpPr>
          <p:nvPr>
            <p:ph type="ftr" sz="quarter" idx="4"/>
          </p:nvPr>
        </p:nvSpPr>
        <p:spPr/>
        <p:txBody>
          <a:bodyPr/>
          <a:lstStyle/>
          <a:p>
            <a:r>
              <a:rPr lang="en-US"/>
              <a:t>UIE, ECE Deptt.</a:t>
            </a:r>
          </a:p>
        </p:txBody>
      </p:sp>
      <p:sp>
        <p:nvSpPr>
          <p:cNvPr id="6" name="Slide Number Placeholder 5"/>
          <p:cNvSpPr>
            <a:spLocks noGrp="1"/>
          </p:cNvSpPr>
          <p:nvPr>
            <p:ph type="sldNum" sz="quarter" idx="5"/>
          </p:nvPr>
        </p:nvSpPr>
        <p:spPr/>
        <p:txBody>
          <a:bodyPr/>
          <a:lstStyle/>
          <a:p>
            <a:fld id="{B54ABBD6-B49C-4877-AA8F-35FC9523985E}" type="slidenum">
              <a:rPr lang="en-US" smtClean="0"/>
              <a:pPr/>
              <a:t>7</a:t>
            </a:fld>
            <a:endParaRPr lang="en-US"/>
          </a:p>
        </p:txBody>
      </p:sp>
    </p:spTree>
    <p:extLst>
      <p:ext uri="{BB962C8B-B14F-4D97-AF65-F5344CB8AC3E}">
        <p14:creationId xmlns:p14="http://schemas.microsoft.com/office/powerpoint/2010/main" val="143719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4288" y="1905000"/>
            <a:ext cx="9158288"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4288" y="0"/>
            <a:ext cx="9158288"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814388" y="1009650"/>
            <a:ext cx="7515225"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385888" y="2819400"/>
            <a:ext cx="6372225" cy="2800350"/>
          </a:xfrm>
          <a:prstGeom prst="rect">
            <a:avLst/>
          </a:prstGeom>
        </p:spPr>
        <p:txBody>
          <a:bodyPr/>
          <a:lstStyle/>
          <a:p>
            <a:pPr lvl="0"/>
            <a:r>
              <a:rPr lang="en-US" noProof="0"/>
              <a:t>Click icon to add picture</a:t>
            </a:r>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9/15/2022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2913" y="103188"/>
            <a:ext cx="8243887" cy="131445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600200"/>
            <a:ext cx="40386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600200"/>
            <a:ext cx="4038600" cy="215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903663"/>
            <a:ext cx="403860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47"/>
          <p:cNvSpPr>
            <a:spLocks noGrp="1" noChangeArrowheads="1"/>
          </p:cNvSpPr>
          <p:nvPr>
            <p:ph type="dt" sz="half" idx="10"/>
          </p:nvPr>
        </p:nvSpPr>
        <p:spPr/>
        <p:txBody>
          <a:bodyPr/>
          <a:lstStyle>
            <a:lvl1pPr>
              <a:defRPr/>
            </a:lvl1pPr>
          </a:lstStyle>
          <a:p>
            <a:pPr>
              <a:defRPr/>
            </a:pPr>
            <a:r>
              <a:rPr lang="en-US"/>
              <a:t>April 2007</a:t>
            </a:r>
          </a:p>
        </p:txBody>
      </p:sp>
      <p:sp>
        <p:nvSpPr>
          <p:cNvPr id="7" name="Rectangle 48"/>
          <p:cNvSpPr>
            <a:spLocks noGrp="1" noChangeArrowheads="1"/>
          </p:cNvSpPr>
          <p:nvPr>
            <p:ph type="ftr" sz="quarter" idx="11"/>
          </p:nvPr>
        </p:nvSpPr>
        <p:spPr/>
        <p:txBody>
          <a:bodyPr/>
          <a:lstStyle>
            <a:lvl1pPr>
              <a:defRPr/>
            </a:lvl1pPr>
          </a:lstStyle>
          <a:p>
            <a:pPr>
              <a:defRPr/>
            </a:pPr>
            <a:endParaRPr lang="en-US"/>
          </a:p>
        </p:txBody>
      </p:sp>
      <p:sp>
        <p:nvSpPr>
          <p:cNvPr id="8" name="Rectangle 49"/>
          <p:cNvSpPr>
            <a:spLocks noGrp="1" noChangeArrowheads="1"/>
          </p:cNvSpPr>
          <p:nvPr>
            <p:ph type="sldNum" sz="quarter" idx="12"/>
          </p:nvPr>
        </p:nvSpPr>
        <p:spPr/>
        <p:txBody>
          <a:bodyPr/>
          <a:lstStyle>
            <a:lvl1pPr>
              <a:defRPr/>
            </a:lvl1pPr>
          </a:lstStyle>
          <a:p>
            <a:pPr>
              <a:defRPr/>
            </a:pPr>
            <a:fld id="{E6D1CC39-1C89-462D-B938-2A2193362301}"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42913" y="103188"/>
            <a:ext cx="8243887" cy="1314450"/>
          </a:xfrm>
        </p:spPr>
        <p:txBody>
          <a:bodyPr/>
          <a:lstStyle/>
          <a:p>
            <a:r>
              <a:rPr lang="en-US"/>
              <a:t>Click to edit Master title style</a:t>
            </a:r>
            <a:endParaRPr lang="en-IN"/>
          </a:p>
        </p:txBody>
      </p:sp>
      <p:sp>
        <p:nvSpPr>
          <p:cNvPr id="3" name="Content Placeholder 2"/>
          <p:cNvSpPr>
            <a:spLocks noGrp="1"/>
          </p:cNvSpPr>
          <p:nvPr>
            <p:ph sz="quarter" idx="1"/>
          </p:nvPr>
        </p:nvSpPr>
        <p:spPr>
          <a:xfrm>
            <a:off x="457200" y="1600200"/>
            <a:ext cx="4038600" cy="215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600200"/>
            <a:ext cx="4038600" cy="215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57200" y="3903663"/>
            <a:ext cx="403860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p:cNvSpPr>
            <a:spLocks noGrp="1"/>
          </p:cNvSpPr>
          <p:nvPr>
            <p:ph sz="quarter" idx="4"/>
          </p:nvPr>
        </p:nvSpPr>
        <p:spPr>
          <a:xfrm>
            <a:off x="4648200" y="3903663"/>
            <a:ext cx="403860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7"/>
          <p:cNvSpPr>
            <a:spLocks noGrp="1" noChangeArrowheads="1"/>
          </p:cNvSpPr>
          <p:nvPr>
            <p:ph type="dt" sz="half" idx="10"/>
          </p:nvPr>
        </p:nvSpPr>
        <p:spPr/>
        <p:txBody>
          <a:bodyPr/>
          <a:lstStyle>
            <a:lvl1pPr>
              <a:defRPr/>
            </a:lvl1pPr>
          </a:lstStyle>
          <a:p>
            <a:pPr>
              <a:defRPr/>
            </a:pPr>
            <a:r>
              <a:rPr lang="en-US"/>
              <a:t>April 2007</a:t>
            </a:r>
          </a:p>
        </p:txBody>
      </p:sp>
      <p:sp>
        <p:nvSpPr>
          <p:cNvPr id="8" name="Rectangle 48"/>
          <p:cNvSpPr>
            <a:spLocks noGrp="1" noChangeArrowheads="1"/>
          </p:cNvSpPr>
          <p:nvPr>
            <p:ph type="ftr" sz="quarter" idx="11"/>
          </p:nvPr>
        </p:nvSpPr>
        <p:spPr/>
        <p:txBody>
          <a:bodyPr/>
          <a:lstStyle>
            <a:lvl1pPr>
              <a:defRPr/>
            </a:lvl1pPr>
          </a:lstStyle>
          <a:p>
            <a:pPr>
              <a:defRPr/>
            </a:pPr>
            <a:endParaRPr lang="en-US"/>
          </a:p>
        </p:txBody>
      </p:sp>
      <p:sp>
        <p:nvSpPr>
          <p:cNvPr id="9" name="Rectangle 49"/>
          <p:cNvSpPr>
            <a:spLocks noGrp="1" noChangeArrowheads="1"/>
          </p:cNvSpPr>
          <p:nvPr>
            <p:ph type="sldNum" sz="quarter" idx="12"/>
          </p:nvPr>
        </p:nvSpPr>
        <p:spPr/>
        <p:txBody>
          <a:bodyPr/>
          <a:lstStyle>
            <a:lvl1pPr>
              <a:defRPr/>
            </a:lvl1pPr>
          </a:lstStyle>
          <a:p>
            <a:pPr>
              <a:defRPr/>
            </a:pPr>
            <a:fld id="{AD7318A0-555D-4464-97C4-4A37BF6A4B43}"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2913" y="103188"/>
            <a:ext cx="8243887" cy="1314450"/>
          </a:xfr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600200"/>
            <a:ext cx="4038600" cy="215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903663"/>
            <a:ext cx="403860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47"/>
          <p:cNvSpPr>
            <a:spLocks noGrp="1" noChangeArrowheads="1"/>
          </p:cNvSpPr>
          <p:nvPr>
            <p:ph type="dt" sz="half" idx="10"/>
          </p:nvPr>
        </p:nvSpPr>
        <p:spPr/>
        <p:txBody>
          <a:bodyPr/>
          <a:lstStyle>
            <a:lvl1pPr>
              <a:defRPr/>
            </a:lvl1pPr>
          </a:lstStyle>
          <a:p>
            <a:pPr>
              <a:defRPr/>
            </a:pPr>
            <a:r>
              <a:rPr lang="en-US"/>
              <a:t>April 2007</a:t>
            </a:r>
          </a:p>
        </p:txBody>
      </p:sp>
      <p:sp>
        <p:nvSpPr>
          <p:cNvPr id="7" name="Rectangle 48"/>
          <p:cNvSpPr>
            <a:spLocks noGrp="1" noChangeArrowheads="1"/>
          </p:cNvSpPr>
          <p:nvPr>
            <p:ph type="ftr" sz="quarter" idx="11"/>
          </p:nvPr>
        </p:nvSpPr>
        <p:spPr/>
        <p:txBody>
          <a:bodyPr/>
          <a:lstStyle>
            <a:lvl1pPr>
              <a:defRPr/>
            </a:lvl1pPr>
          </a:lstStyle>
          <a:p>
            <a:pPr>
              <a:defRPr/>
            </a:pPr>
            <a:endParaRPr lang="en-US"/>
          </a:p>
        </p:txBody>
      </p:sp>
      <p:sp>
        <p:nvSpPr>
          <p:cNvPr id="8" name="Rectangle 49"/>
          <p:cNvSpPr>
            <a:spLocks noGrp="1" noChangeArrowheads="1"/>
          </p:cNvSpPr>
          <p:nvPr>
            <p:ph type="sldNum" sz="quarter" idx="12"/>
          </p:nvPr>
        </p:nvSpPr>
        <p:spPr/>
        <p:txBody>
          <a:bodyPr/>
          <a:lstStyle>
            <a:lvl1pPr>
              <a:defRPr/>
            </a:lvl1pPr>
          </a:lstStyle>
          <a:p>
            <a:pPr>
              <a:defRPr/>
            </a:pPr>
            <a:fld id="{663BB5D0-E172-428A-8063-4DD10A9DB7E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slideLayout" Target="../slideLayouts/slideLayout14.xml"/><Relationship Id="rId6" Type="http://schemas.openxmlformats.org/officeDocument/2006/relationships/oleObject" Target="../embeddings/oleObject4.bin"/><Relationship Id="rId5" Type="http://schemas.openxmlformats.org/officeDocument/2006/relationships/image" Target="../media/image9.wmf"/><Relationship Id="rId4" Type="http://schemas.openxmlformats.org/officeDocument/2006/relationships/oleObject" Target="../embeddings/oleObject3.bin"/><Relationship Id="rId9" Type="http://schemas.openxmlformats.org/officeDocument/2006/relationships/image" Target="../media/image11.wmf"/></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6.bin"/><Relationship Id="rId1" Type="http://schemas.openxmlformats.org/officeDocument/2006/relationships/slideLayout" Target="../slideLayouts/slideLayout4.xml"/><Relationship Id="rId5" Type="http://schemas.openxmlformats.org/officeDocument/2006/relationships/image" Target="../media/image14.wmf"/><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wmf"/><Relationship Id="rId7"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14.xml"/><Relationship Id="rId6" Type="http://schemas.openxmlformats.org/officeDocument/2006/relationships/oleObject" Target="../embeddings/oleObject10.bin"/><Relationship Id="rId5" Type="http://schemas.openxmlformats.org/officeDocument/2006/relationships/image" Target="../media/image20.wmf"/><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11.bin"/><Relationship Id="rId1" Type="http://schemas.openxmlformats.org/officeDocument/2006/relationships/slideLayout" Target="../slideLayouts/slideLayout15.xml"/><Relationship Id="rId6" Type="http://schemas.openxmlformats.org/officeDocument/2006/relationships/oleObject" Target="../embeddings/oleObject13.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5.wmf"/></Relationships>
</file>

<file path=ppt/slides/_rels/slide31.x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29.wmf"/><Relationship Id="rId2" Type="http://schemas.openxmlformats.org/officeDocument/2006/relationships/oleObject" Target="../embeddings/oleObject16.bin"/><Relationship Id="rId1" Type="http://schemas.openxmlformats.org/officeDocument/2006/relationships/slideLayout" Target="../slideLayouts/slideLayout16.xml"/><Relationship Id="rId6" Type="http://schemas.openxmlformats.org/officeDocument/2006/relationships/oleObject" Target="../embeddings/oleObject18.bin"/><Relationship Id="rId5" Type="http://schemas.openxmlformats.org/officeDocument/2006/relationships/image" Target="../media/image28.wmf"/><Relationship Id="rId4" Type="http://schemas.openxmlformats.org/officeDocument/2006/relationships/oleObject" Target="../embeddings/oleObject17.bin"/></Relationships>
</file>

<file path=ppt/slides/_rels/slide32.xml.rels><?xml version="1.0" encoding="UTF-8" standalone="yes"?>
<Relationships xmlns="http://schemas.openxmlformats.org/package/2006/relationships"><Relationship Id="rId2" Type="http://schemas.openxmlformats.org/officeDocument/2006/relationships/hyperlink" Target="https://analyticsindiamag.com/6-types-of-artificial-neural-networks-currently-being-used-in-todays-technolog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9.bin"/><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316" y="5427344"/>
            <a:ext cx="9147315"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26649" y="5901988"/>
            <a:ext cx="3428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6572250" y="6508753"/>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7130144" y="5939880"/>
            <a:ext cx="968829"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1" y="2825769"/>
          <a:ext cx="2289517" cy="2909441"/>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Picture 2"/>
                      <p:cNvPicPr>
                        <a:picLocks noChangeAspect="1" noChangeArrowheads="1"/>
                      </p:cNvPicPr>
                      <p:nvPr/>
                    </p:nvPicPr>
                    <p:blipFill>
                      <a:blip r:embed="rId3">
                        <a:lum bright="76000"/>
                        <a:extLst>
                          <a:ext uri="{28A0092B-C50C-407E-A947-70E740481C1C}">
                            <a14:useLocalDpi xmlns:a14="http://schemas.microsoft.com/office/drawing/2010/main" val="0"/>
                          </a:ext>
                        </a:extLst>
                      </a:blip>
                      <a:srcRect/>
                      <a:stretch>
                        <a:fillRect/>
                      </a:stretch>
                    </p:blipFill>
                    <p:spPr bwMode="auto">
                      <a:xfrm>
                        <a:off x="1" y="2825769"/>
                        <a:ext cx="2289517" cy="29094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5284078" y="-64960"/>
            <a:ext cx="385992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1593057" y="2025528"/>
            <a:ext cx="5122069"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9079" y="24501"/>
            <a:ext cx="2894815" cy="1538254"/>
          </a:xfrm>
          <a:prstGeom prst="rect">
            <a:avLst/>
          </a:prstGeom>
        </p:spPr>
      </p:pic>
      <p:sp>
        <p:nvSpPr>
          <p:cNvPr id="43" name="Right Triangle 42"/>
          <p:cNvSpPr/>
          <p:nvPr/>
        </p:nvSpPr>
        <p:spPr>
          <a:xfrm rot="10800000" flipV="1">
            <a:off x="7372349" y="5334002"/>
            <a:ext cx="1774967"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5161019" y="6019563"/>
            <a:ext cx="36964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5164337" y="6043646"/>
            <a:ext cx="3428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rrowheads="1"/>
          </p:cNvSpPr>
          <p:nvPr/>
        </p:nvSpPr>
        <p:spPr bwMode="auto">
          <a:xfrm>
            <a:off x="1337313" y="2051948"/>
            <a:ext cx="6797489" cy="203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CSE (H) with specialization in Machine Learning and Artificial Intelligence </a:t>
            </a: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Soft Computing (CSF – 332)</a:t>
            </a:r>
            <a:endParaRPr lang="en-US" sz="1600" dirty="0">
              <a:latin typeface="Raleway ExtraBold" pitchFamily="34" charset="-52"/>
            </a:endParaRPr>
          </a:p>
        </p:txBody>
      </p:sp>
      <p:sp>
        <p:nvSpPr>
          <p:cNvPr id="15" name="TextBox 14"/>
          <p:cNvSpPr txBox="1">
            <a:spLocks noChangeArrowheads="1"/>
          </p:cNvSpPr>
          <p:nvPr/>
        </p:nvSpPr>
        <p:spPr bwMode="auto">
          <a:xfrm>
            <a:off x="0" y="5181600"/>
            <a:ext cx="4952999" cy="205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a:solidFill>
                  <a:prstClr val="black">
                    <a:lumMod val="85000"/>
                    <a:lumOff val="15000"/>
                  </a:prstClr>
                </a:solidFill>
                <a:latin typeface="Times New Roman" panose="02020603050405020304" pitchFamily="18" charset="0"/>
                <a:cs typeface="Times New Roman" panose="02020603050405020304" pitchFamily="18" charset="0"/>
              </a:rPr>
              <a:t>Chapter -2.1 </a:t>
            </a:r>
            <a:endParaRPr lang="en-US" sz="24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Introduction to Neural Network Models</a:t>
            </a:r>
          </a:p>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By: Dr. Monika Singh </a:t>
            </a:r>
            <a:r>
              <a:rPr lang="en-US" sz="2400" b="1" dirty="0" err="1">
                <a:solidFill>
                  <a:prstClr val="black">
                    <a:lumMod val="85000"/>
                    <a:lumOff val="15000"/>
                  </a:prstClr>
                </a:solidFill>
                <a:latin typeface="Times New Roman" panose="02020603050405020304" pitchFamily="18" charset="0"/>
                <a:cs typeface="Times New Roman" panose="02020603050405020304" pitchFamily="18" charset="0"/>
              </a:rPr>
              <a:t>E11032</a:t>
            </a:r>
            <a:endParaRPr lang="en-US" sz="24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8A05-3898-4222-85FA-86A34A5E87A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6DED1CE-7103-49C8-A228-00BB4602A6D2}"/>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Picture 4">
            <a:extLst>
              <a:ext uri="{FF2B5EF4-FFF2-40B4-BE49-F238E27FC236}">
                <a16:creationId xmlns:a16="http://schemas.microsoft.com/office/drawing/2014/main" id="{C1D3EE85-6332-4779-B132-8D3778A13A94}"/>
              </a:ext>
            </a:extLst>
          </p:cNvPr>
          <p:cNvPicPr>
            <a:picLocks noChangeAspect="1"/>
          </p:cNvPicPr>
          <p:nvPr/>
        </p:nvPicPr>
        <p:blipFill>
          <a:blip r:embed="rId2"/>
          <a:stretch>
            <a:fillRect/>
          </a:stretch>
        </p:blipFill>
        <p:spPr>
          <a:xfrm>
            <a:off x="152400" y="1524000"/>
            <a:ext cx="8686800" cy="4815394"/>
          </a:xfrm>
          <a:prstGeom prst="rect">
            <a:avLst/>
          </a:prstGeom>
        </p:spPr>
      </p:pic>
    </p:spTree>
    <p:extLst>
      <p:ext uri="{BB962C8B-B14F-4D97-AF65-F5344CB8AC3E}">
        <p14:creationId xmlns:p14="http://schemas.microsoft.com/office/powerpoint/2010/main" val="120645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D13E-71C6-4ABC-8DEE-5ADC8481F1E7}"/>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86BC0D0-A0F0-4E52-9D2A-4F80CF387C04}"/>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5" name="Picture 4">
            <a:extLst>
              <a:ext uri="{FF2B5EF4-FFF2-40B4-BE49-F238E27FC236}">
                <a16:creationId xmlns:a16="http://schemas.microsoft.com/office/drawing/2014/main" id="{D149A29A-A271-4507-845A-54B0BB638621}"/>
              </a:ext>
            </a:extLst>
          </p:cNvPr>
          <p:cNvPicPr>
            <a:picLocks noChangeAspect="1"/>
          </p:cNvPicPr>
          <p:nvPr/>
        </p:nvPicPr>
        <p:blipFill>
          <a:blip r:embed="rId2"/>
          <a:stretch>
            <a:fillRect/>
          </a:stretch>
        </p:blipFill>
        <p:spPr>
          <a:xfrm>
            <a:off x="0" y="1342855"/>
            <a:ext cx="9144000" cy="5196058"/>
          </a:xfrm>
          <a:prstGeom prst="rect">
            <a:avLst/>
          </a:prstGeom>
        </p:spPr>
      </p:pic>
    </p:spTree>
    <p:extLst>
      <p:ext uri="{BB962C8B-B14F-4D97-AF65-F5344CB8AC3E}">
        <p14:creationId xmlns:p14="http://schemas.microsoft.com/office/powerpoint/2010/main" val="295772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5"/>
          <p:cNvSpPr>
            <a:spLocks noGrp="1" noChangeArrowheads="1"/>
          </p:cNvSpPr>
          <p:nvPr>
            <p:ph type="body" sz="half" idx="1"/>
          </p:nvPr>
        </p:nvSpPr>
        <p:spPr>
          <a:xfrm>
            <a:off x="457200" y="1182687"/>
            <a:ext cx="8001000" cy="4913313"/>
          </a:xfrm>
        </p:spPr>
        <p:txBody>
          <a:bodyPr rtlCol="0">
            <a:normAutofit/>
          </a:bodyPr>
          <a:lstStyle/>
          <a:p>
            <a:pPr marL="457200" indent="-457200" algn="just" fontAlgn="auto">
              <a:lnSpc>
                <a:spcPct val="110000"/>
              </a:lnSpc>
              <a:spcBef>
                <a:spcPts val="0"/>
              </a:spcBef>
              <a:spcAft>
                <a:spcPts val="0"/>
              </a:spcAft>
              <a:buFont typeface="Wingdings" pitchFamily="2" charset="2"/>
              <a:buChar char="Ø"/>
              <a:tabLst>
                <a:tab pos="457200" algn="l"/>
              </a:tabLst>
              <a:defRPr/>
            </a:pPr>
            <a:r>
              <a:rPr lang="en-US" sz="2000" b="1" dirty="0">
                <a:solidFill>
                  <a:schemeClr val="accent6">
                    <a:lumMod val="50000"/>
                  </a:schemeClr>
                </a:solidFill>
                <a:latin typeface="Tahoma" pitchFamily="34" charset="0"/>
                <a:ea typeface="+mj-ea"/>
                <a:cs typeface="Tahoma" pitchFamily="34" charset="0"/>
              </a:rPr>
              <a:t>Algorithm (bipolar or binary patterns):</a:t>
            </a:r>
          </a:p>
          <a:p>
            <a:pPr marL="457200" indent="-457200" algn="just" fontAlgn="auto">
              <a:lnSpc>
                <a:spcPct val="110000"/>
              </a:lnSpc>
              <a:spcBef>
                <a:spcPts val="0"/>
              </a:spcBef>
              <a:spcAft>
                <a:spcPts val="0"/>
              </a:spcAft>
              <a:buFont typeface="Wingdings" pitchFamily="2" charset="2"/>
              <a:buChar char="Ø"/>
              <a:tabLst>
                <a:tab pos="457200" algn="l"/>
              </a:tabLst>
              <a:defRPr/>
            </a:pPr>
            <a:endParaRPr lang="en-US" sz="2000" b="1"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For each training samples s:t:</a:t>
            </a:r>
          </a:p>
          <a:p>
            <a:pPr marL="914400" lvl="1" indent="-457200" algn="just">
              <a:lnSpc>
                <a:spcPct val="120000"/>
              </a:lnSpc>
              <a:spcBef>
                <a:spcPct val="0"/>
              </a:spcBef>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                                    are ON (binary) or have the same sign (bipolar).</a:t>
            </a:r>
          </a:p>
          <a:p>
            <a:pPr marL="914400" lvl="1" indent="-457200" algn="just">
              <a:lnSpc>
                <a:spcPct val="120000"/>
              </a:lnSpc>
              <a:spcBef>
                <a:spcPct val="0"/>
              </a:spcBef>
              <a:buFont typeface="Arial" pitchFamily="34" charset="0"/>
              <a:buChar char="•"/>
              <a:defRPr/>
            </a:pPr>
            <a:endParaRPr lang="en-US" sz="2000"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defRPr/>
            </a:pPr>
            <a:endParaRPr lang="en-US" sz="2000"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defRPr/>
            </a:pPr>
            <a:endParaRPr lang="en-US" sz="2000"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defRPr/>
            </a:pPr>
            <a:endParaRPr lang="en-US" sz="2000" dirty="0">
              <a:solidFill>
                <a:schemeClr val="accent6">
                  <a:lumMod val="50000"/>
                </a:schemeClr>
              </a:solidFill>
              <a:latin typeface="Tahoma" pitchFamily="34" charset="0"/>
              <a:ea typeface="+mj-ea"/>
              <a:cs typeface="Tahoma" pitchFamily="34" charset="0"/>
            </a:endParaRPr>
          </a:p>
          <a:p>
            <a:pPr marL="914400" lvl="1" indent="-457200" algn="just">
              <a:lnSpc>
                <a:spcPct val="120000"/>
              </a:lnSpc>
              <a:spcBef>
                <a:spcPct val="0"/>
              </a:spcBef>
              <a:buFont typeface="Arial" pitchFamily="34" charset="0"/>
              <a:buChar char="•"/>
              <a:tabLst>
                <a:tab pos="685800" algn="l"/>
              </a:tabLst>
              <a:defRPr/>
            </a:pPr>
            <a:r>
              <a:rPr lang="en-US" sz="2000" dirty="0">
                <a:solidFill>
                  <a:schemeClr val="accent6">
                    <a:lumMod val="50000"/>
                  </a:schemeClr>
                </a:solidFill>
                <a:latin typeface="Tahoma" pitchFamily="34" charset="0"/>
                <a:ea typeface="+mj-ea"/>
                <a:cs typeface="Tahoma" pitchFamily="34" charset="0"/>
              </a:rPr>
              <a:t>Instead of obtaining W by iterative updates, it can be computed from  the training set by calculating the outer product of s and t.</a:t>
            </a:r>
          </a:p>
        </p:txBody>
      </p:sp>
      <p:graphicFrame>
        <p:nvGraphicFramePr>
          <p:cNvPr id="1026" name="Object 6"/>
          <p:cNvGraphicFramePr>
            <a:graphicFrameLocks noGrp="1" noChangeAspect="1"/>
          </p:cNvGraphicFramePr>
          <p:nvPr>
            <p:ph sz="quarter" idx="2"/>
          </p:nvPr>
        </p:nvGraphicFramePr>
        <p:xfrm>
          <a:off x="4829175" y="1905000"/>
          <a:ext cx="1114425" cy="365125"/>
        </p:xfrm>
        <a:graphic>
          <a:graphicData uri="http://schemas.openxmlformats.org/presentationml/2006/ole">
            <mc:AlternateContent xmlns:mc="http://schemas.openxmlformats.org/markup-compatibility/2006">
              <mc:Choice xmlns:v="urn:schemas-microsoft-com:vml" Requires="v">
                <p:oleObj name="Equation" r:id="rId2" imgW="736560" imgH="241200" progId="Equation.3">
                  <p:embed/>
                </p:oleObj>
              </mc:Choice>
              <mc:Fallback>
                <p:oleObj name="Equation" r:id="rId2" imgW="736560" imgH="2412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905000"/>
                        <a:ext cx="111442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9"/>
          <p:cNvGraphicFramePr>
            <a:graphicFrameLocks noGrp="1" noChangeAspect="1"/>
          </p:cNvGraphicFramePr>
          <p:nvPr>
            <p:ph sz="quarter" idx="3"/>
          </p:nvPr>
        </p:nvGraphicFramePr>
        <p:xfrm>
          <a:off x="1470025" y="2286000"/>
          <a:ext cx="2797175" cy="365125"/>
        </p:xfrm>
        <a:graphic>
          <a:graphicData uri="http://schemas.openxmlformats.org/presentationml/2006/ole">
            <mc:AlternateContent xmlns:mc="http://schemas.openxmlformats.org/markup-compatibility/2006">
              <mc:Choice xmlns:v="urn:schemas-microsoft-com:vml" Requires="v">
                <p:oleObj name="Equation" r:id="rId4" imgW="1841400" imgH="241200" progId="Equation.3">
                  <p:embed/>
                </p:oleObj>
              </mc:Choice>
              <mc:Fallback>
                <p:oleObj name="Equation" r:id="rId4" imgW="1841400" imgH="2412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0025" y="2286000"/>
                        <a:ext cx="279717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Text Box 4"/>
          <p:cNvSpPr txBox="1">
            <a:spLocks noChangeArrowheads="1"/>
          </p:cNvSpPr>
          <p:nvPr/>
        </p:nvSpPr>
        <p:spPr bwMode="auto">
          <a:xfrm>
            <a:off x="1371600" y="304801"/>
            <a:ext cx="7010400" cy="492443"/>
          </a:xfrm>
          <a:prstGeom prst="rect">
            <a:avLst/>
          </a:prstGeom>
          <a:noFill/>
          <a:ln w="9525">
            <a:noFill/>
            <a:miter lim="800000"/>
            <a:headEnd/>
            <a:tailEnd/>
          </a:ln>
        </p:spPr>
        <p:txBody>
          <a:bodyPr wrap="square">
            <a:spAutoFit/>
          </a:bodyPr>
          <a:lstStyle/>
          <a:p>
            <a:pPr algn="just" eaLnBrk="1" hangingPunct="1">
              <a:spcBef>
                <a:spcPct val="50000"/>
              </a:spcBef>
              <a:defRPr/>
            </a:pPr>
            <a:r>
              <a:rPr lang="en-US" sz="2600" b="1" dirty="0">
                <a:solidFill>
                  <a:srgbClr val="C00000"/>
                </a:solidFill>
                <a:latin typeface="Tahoma" pitchFamily="34" charset="0"/>
                <a:ea typeface="+mj-ea"/>
                <a:cs typeface="Tahoma" pitchFamily="34" charset="0"/>
              </a:rPr>
              <a:t>HEBB RULE FOR PATTERN ASSOCIATION</a:t>
            </a:r>
          </a:p>
        </p:txBody>
      </p:sp>
      <p:graphicFrame>
        <p:nvGraphicFramePr>
          <p:cNvPr id="1028" name="Object 12"/>
          <p:cNvGraphicFramePr>
            <a:graphicFrameLocks noChangeAspect="1"/>
          </p:cNvGraphicFramePr>
          <p:nvPr/>
        </p:nvGraphicFramePr>
        <p:xfrm>
          <a:off x="1733550" y="3429000"/>
          <a:ext cx="3390900" cy="649288"/>
        </p:xfrm>
        <a:graphic>
          <a:graphicData uri="http://schemas.openxmlformats.org/presentationml/2006/ole">
            <mc:AlternateContent xmlns:mc="http://schemas.openxmlformats.org/markup-compatibility/2006">
              <mc:Choice xmlns:v="urn:schemas-microsoft-com:vml" Requires="v">
                <p:oleObj name="Equation" r:id="rId6" imgW="2260440" imgH="431640" progId="Equation.3">
                  <p:embed/>
                </p:oleObj>
              </mc:Choice>
              <mc:Fallback>
                <p:oleObj name="Equation" r:id="rId6" imgW="2260440" imgH="43164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3550" y="3429000"/>
                        <a:ext cx="3390900" cy="649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13"/>
          <p:cNvGraphicFramePr>
            <a:graphicFrameLocks noChangeAspect="1"/>
          </p:cNvGraphicFramePr>
          <p:nvPr/>
        </p:nvGraphicFramePr>
        <p:xfrm>
          <a:off x="1581150" y="3063875"/>
          <a:ext cx="5429250" cy="365125"/>
        </p:xfrm>
        <a:graphic>
          <a:graphicData uri="http://schemas.openxmlformats.org/presentationml/2006/ole">
            <mc:AlternateContent xmlns:mc="http://schemas.openxmlformats.org/markup-compatibility/2006">
              <mc:Choice xmlns:v="urn:schemas-microsoft-com:vml" Requires="v">
                <p:oleObj name="Equation" r:id="rId8" imgW="3429000" imgH="241200" progId="Equation.3">
                  <p:embed/>
                </p:oleObj>
              </mc:Choice>
              <mc:Fallback>
                <p:oleObj name="Equation" r:id="rId8" imgW="3429000" imgH="2412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1150" y="3063875"/>
                        <a:ext cx="5429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9D873-8846-4C5A-9F71-118A2F36492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105C54D-F14B-4B4B-B0AA-73D8CDA12DFB}"/>
              </a:ext>
            </a:extLst>
          </p:cNvPr>
          <p:cNvSpPr>
            <a:spLocks noGrp="1"/>
          </p:cNvSpPr>
          <p:nvPr>
            <p:ph type="sldNum" sz="quarter" idx="12"/>
          </p:nvPr>
        </p:nvSpPr>
        <p:spPr/>
        <p:txBody>
          <a:bodyPr/>
          <a:lstStyle/>
          <a:p>
            <a:fld id="{BDCDBBEF-AA6C-4BA6-85B2-A17D7F280E38}" type="slidenum">
              <a:rPr lang="en-US" smtClean="0"/>
              <a:pPr/>
              <a:t>13</a:t>
            </a:fld>
            <a:endParaRPr lang="en-US"/>
          </a:p>
        </p:txBody>
      </p:sp>
      <p:pic>
        <p:nvPicPr>
          <p:cNvPr id="5" name="Picture 4">
            <a:extLst>
              <a:ext uri="{FF2B5EF4-FFF2-40B4-BE49-F238E27FC236}">
                <a16:creationId xmlns:a16="http://schemas.microsoft.com/office/drawing/2014/main" id="{5438D399-38B3-492F-B6E5-97E1E0E2930D}"/>
              </a:ext>
            </a:extLst>
          </p:cNvPr>
          <p:cNvPicPr>
            <a:picLocks noChangeAspect="1"/>
          </p:cNvPicPr>
          <p:nvPr/>
        </p:nvPicPr>
        <p:blipFill>
          <a:blip r:embed="rId2"/>
          <a:stretch>
            <a:fillRect/>
          </a:stretch>
        </p:blipFill>
        <p:spPr>
          <a:xfrm>
            <a:off x="1981200" y="152400"/>
            <a:ext cx="5410200" cy="6583985"/>
          </a:xfrm>
          <a:prstGeom prst="rect">
            <a:avLst/>
          </a:prstGeom>
        </p:spPr>
      </p:pic>
    </p:spTree>
    <p:extLst>
      <p:ext uri="{BB962C8B-B14F-4D97-AF65-F5344CB8AC3E}">
        <p14:creationId xmlns:p14="http://schemas.microsoft.com/office/powerpoint/2010/main" val="1504795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6"/>
          <p:cNvGraphicFramePr>
            <a:graphicFrameLocks noGrp="1" noChangeAspect="1"/>
          </p:cNvGraphicFramePr>
          <p:nvPr>
            <p:ph sz="half" idx="1"/>
          </p:nvPr>
        </p:nvGraphicFramePr>
        <p:xfrm>
          <a:off x="1335088" y="2398713"/>
          <a:ext cx="6472237" cy="1487487"/>
        </p:xfrm>
        <a:graphic>
          <a:graphicData uri="http://schemas.openxmlformats.org/presentationml/2006/ole">
            <mc:AlternateContent xmlns:mc="http://schemas.openxmlformats.org/markup-compatibility/2006">
              <mc:Choice xmlns:v="urn:schemas-microsoft-com:vml" Requires="v">
                <p:oleObj name="Equation" r:id="rId2" imgW="4089240" imgH="939600" progId="Equation.3">
                  <p:embed/>
                </p:oleObj>
              </mc:Choice>
              <mc:Fallback>
                <p:oleObj name="Equation" r:id="rId2" imgW="4089240" imgH="9396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88" y="2398713"/>
                        <a:ext cx="6472237" cy="148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9"/>
          <p:cNvGraphicFramePr>
            <a:graphicFrameLocks noGrp="1" noChangeAspect="1"/>
          </p:cNvGraphicFramePr>
          <p:nvPr>
            <p:ph sz="half" idx="2"/>
          </p:nvPr>
        </p:nvGraphicFramePr>
        <p:xfrm>
          <a:off x="3413125" y="4419600"/>
          <a:ext cx="2316163" cy="730250"/>
        </p:xfrm>
        <a:graphic>
          <a:graphicData uri="http://schemas.openxmlformats.org/presentationml/2006/ole">
            <mc:AlternateContent xmlns:mc="http://schemas.openxmlformats.org/markup-compatibility/2006">
              <mc:Choice xmlns:v="urn:schemas-microsoft-com:vml" Requires="v">
                <p:oleObj name="Equation" r:id="rId4" imgW="1409400" imgH="444240" progId="Equation.3">
                  <p:embed/>
                </p:oleObj>
              </mc:Choice>
              <mc:Fallback>
                <p:oleObj name="Equation" r:id="rId4" imgW="1409400" imgH="44424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125" y="4419600"/>
                        <a:ext cx="2316163"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Text Box 4"/>
          <p:cNvSpPr txBox="1">
            <a:spLocks noChangeArrowheads="1"/>
          </p:cNvSpPr>
          <p:nvPr/>
        </p:nvSpPr>
        <p:spPr bwMode="auto">
          <a:xfrm>
            <a:off x="2057400" y="152400"/>
            <a:ext cx="6629400" cy="892552"/>
          </a:xfrm>
          <a:prstGeom prst="rect">
            <a:avLst/>
          </a:prstGeom>
          <a:noFill/>
          <a:ln w="9525">
            <a:noFill/>
            <a:miter lim="800000"/>
            <a:headEnd/>
            <a:tailEnd/>
          </a:ln>
        </p:spPr>
        <p:txBody>
          <a:bodyPr wrap="square">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OUTER PRODUCT FOR PATTERN ASSOCIATION</a:t>
            </a:r>
          </a:p>
        </p:txBody>
      </p:sp>
      <p:sp>
        <p:nvSpPr>
          <p:cNvPr id="2055" name="Rectangle 5"/>
          <p:cNvSpPr>
            <a:spLocks noChangeArrowheads="1"/>
          </p:cNvSpPr>
          <p:nvPr/>
        </p:nvSpPr>
        <p:spPr bwMode="auto">
          <a:xfrm>
            <a:off x="457200" y="1143000"/>
            <a:ext cx="8229600" cy="1016000"/>
          </a:xfrm>
          <a:prstGeom prst="rect">
            <a:avLst/>
          </a:prstGeom>
          <a:noFill/>
          <a:ln w="9525">
            <a:noFill/>
            <a:miter lim="800000"/>
            <a:headEnd/>
            <a:tailEnd/>
          </a:ln>
        </p:spPr>
        <p:txBody>
          <a:bodyPr>
            <a:spAutoFit/>
          </a:bodyPr>
          <a:lstStyle/>
          <a:p>
            <a:pPr>
              <a:defRPr/>
            </a:pPr>
            <a:r>
              <a:rPr lang="en-US" sz="2000" dirty="0">
                <a:solidFill>
                  <a:schemeClr val="accent6">
                    <a:lumMod val="50000"/>
                  </a:schemeClr>
                </a:solidFill>
                <a:latin typeface="Tahoma" pitchFamily="34" charset="0"/>
                <a:ea typeface="+mj-ea"/>
                <a:cs typeface="Tahoma" pitchFamily="34" charset="0"/>
              </a:rPr>
              <a:t>Let </a:t>
            </a:r>
            <a:r>
              <a:rPr lang="en-US" sz="2000" b="1" i="1" dirty="0">
                <a:solidFill>
                  <a:schemeClr val="accent6">
                    <a:lumMod val="50000"/>
                  </a:schemeClr>
                </a:solidFill>
                <a:latin typeface="Tahoma" pitchFamily="34" charset="0"/>
                <a:ea typeface="+mj-ea"/>
                <a:cs typeface="Tahoma" pitchFamily="34" charset="0"/>
              </a:rPr>
              <a:t>s </a:t>
            </a:r>
            <a:r>
              <a:rPr lang="en-US" sz="2000" dirty="0">
                <a:solidFill>
                  <a:schemeClr val="accent6">
                    <a:lumMod val="50000"/>
                  </a:schemeClr>
                </a:solidFill>
                <a:latin typeface="Tahoma" pitchFamily="34" charset="0"/>
                <a:ea typeface="+mj-ea"/>
                <a:cs typeface="Tahoma" pitchFamily="34" charset="0"/>
              </a:rPr>
              <a:t>and </a:t>
            </a:r>
            <a:r>
              <a:rPr lang="en-US" sz="2000" b="1" i="1" dirty="0">
                <a:solidFill>
                  <a:schemeClr val="accent6">
                    <a:lumMod val="50000"/>
                  </a:schemeClr>
                </a:solidFill>
                <a:latin typeface="Tahoma" pitchFamily="34" charset="0"/>
                <a:ea typeface="+mj-ea"/>
                <a:cs typeface="Tahoma" pitchFamily="34" charset="0"/>
              </a:rPr>
              <a:t>t </a:t>
            </a:r>
            <a:r>
              <a:rPr lang="en-US" sz="2000" dirty="0">
                <a:solidFill>
                  <a:schemeClr val="accent6">
                    <a:lumMod val="50000"/>
                  </a:schemeClr>
                </a:solidFill>
                <a:latin typeface="Tahoma" pitchFamily="34" charset="0"/>
                <a:ea typeface="+mj-ea"/>
                <a:cs typeface="Tahoma" pitchFamily="34" charset="0"/>
              </a:rPr>
              <a:t>be row vectors.</a:t>
            </a:r>
          </a:p>
          <a:p>
            <a:pPr>
              <a:defRPr/>
            </a:pPr>
            <a:endParaRPr lang="en-US" sz="2000" dirty="0"/>
          </a:p>
          <a:p>
            <a:pPr>
              <a:defRPr/>
            </a:pPr>
            <a:r>
              <a:rPr lang="en-US" sz="2000" dirty="0">
                <a:solidFill>
                  <a:schemeClr val="accent6">
                    <a:lumMod val="50000"/>
                  </a:schemeClr>
                </a:solidFill>
                <a:latin typeface="Tahoma" pitchFamily="34" charset="0"/>
                <a:ea typeface="+mj-ea"/>
                <a:cs typeface="Tahoma" pitchFamily="34" charset="0"/>
              </a:rPr>
              <a:t>Then for a particular training pair </a:t>
            </a:r>
            <a:r>
              <a:rPr lang="en-US" sz="2000" b="1" i="1" dirty="0">
                <a:solidFill>
                  <a:schemeClr val="accent6">
                    <a:lumMod val="50000"/>
                  </a:schemeClr>
                </a:solidFill>
                <a:latin typeface="Tahoma" pitchFamily="34" charset="0"/>
                <a:ea typeface="+mj-ea"/>
                <a:cs typeface="Tahoma" pitchFamily="34" charset="0"/>
              </a:rPr>
              <a:t>s:t</a:t>
            </a:r>
          </a:p>
        </p:txBody>
      </p:sp>
      <p:sp>
        <p:nvSpPr>
          <p:cNvPr id="2056" name="Text Box 8"/>
          <p:cNvSpPr txBox="1">
            <a:spLocks noChangeArrowheads="1"/>
          </p:cNvSpPr>
          <p:nvPr/>
        </p:nvSpPr>
        <p:spPr bwMode="auto">
          <a:xfrm>
            <a:off x="457200" y="4114800"/>
            <a:ext cx="1447800" cy="396875"/>
          </a:xfrm>
          <a:prstGeom prst="rect">
            <a:avLst/>
          </a:prstGeom>
          <a:noFill/>
          <a:ln w="9525">
            <a:noFill/>
            <a:miter lim="800000"/>
            <a:headEnd/>
            <a:tailEnd/>
          </a:ln>
        </p:spPr>
        <p:txBody>
          <a:bodyPr>
            <a:spAutoFit/>
          </a:bodyPr>
          <a:lstStyle/>
          <a:p>
            <a:pPr>
              <a:spcBef>
                <a:spcPct val="50000"/>
              </a:spcBef>
              <a:defRPr/>
            </a:pPr>
            <a:r>
              <a:rPr lang="en-US" sz="2000" dirty="0">
                <a:solidFill>
                  <a:schemeClr val="accent6">
                    <a:lumMod val="50000"/>
                  </a:schemeClr>
                </a:solidFill>
                <a:latin typeface="Tahoma" pitchFamily="34" charset="0"/>
                <a:ea typeface="+mj-ea"/>
                <a:cs typeface="Tahoma" pitchFamily="34" charset="0"/>
              </a:rPr>
              <a:t>and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1F44-907B-59DE-8A4E-04352F75D6EE}"/>
              </a:ext>
            </a:extLst>
          </p:cNvPr>
          <p:cNvSpPr>
            <a:spLocks noGrp="1"/>
          </p:cNvSpPr>
          <p:nvPr>
            <p:ph type="title"/>
          </p:nvPr>
        </p:nvSpPr>
        <p:spPr>
          <a:xfrm>
            <a:off x="628650" y="-30163"/>
            <a:ext cx="7886700" cy="792163"/>
          </a:xfrm>
        </p:spPr>
        <p:txBody>
          <a:bodyPr/>
          <a:lstStyle/>
          <a:p>
            <a:r>
              <a:rPr lang="en-IN" dirty="0"/>
              <a:t>Testing Algorithm</a:t>
            </a:r>
          </a:p>
        </p:txBody>
      </p:sp>
      <p:sp>
        <p:nvSpPr>
          <p:cNvPr id="3" name="Content Placeholder 2">
            <a:extLst>
              <a:ext uri="{FF2B5EF4-FFF2-40B4-BE49-F238E27FC236}">
                <a16:creationId xmlns:a16="http://schemas.microsoft.com/office/drawing/2014/main" id="{0CE93000-DE62-1AF5-D014-38757E229453}"/>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B925B615-2B6B-283D-DF06-5A1410EA029B}"/>
              </a:ext>
            </a:extLst>
          </p:cNvPr>
          <p:cNvSpPr>
            <a:spLocks noGrp="1"/>
          </p:cNvSpPr>
          <p:nvPr>
            <p:ph sz="half" idx="2"/>
          </p:nvPr>
        </p:nvSpPr>
        <p:spPr/>
        <p:txBody>
          <a:bodyPr/>
          <a:lstStyle/>
          <a:p>
            <a:endParaRPr lang="en-IN"/>
          </a:p>
        </p:txBody>
      </p:sp>
      <p:sp>
        <p:nvSpPr>
          <p:cNvPr id="5" name="Slide Number Placeholder 4">
            <a:extLst>
              <a:ext uri="{FF2B5EF4-FFF2-40B4-BE49-F238E27FC236}">
                <a16:creationId xmlns:a16="http://schemas.microsoft.com/office/drawing/2014/main" id="{3EADA8BB-7565-148C-27DC-D7F2172F574E}"/>
              </a:ext>
            </a:extLst>
          </p:cNvPr>
          <p:cNvSpPr>
            <a:spLocks noGrp="1"/>
          </p:cNvSpPr>
          <p:nvPr>
            <p:ph type="sldNum" sz="quarter" idx="12"/>
          </p:nvPr>
        </p:nvSpPr>
        <p:spPr/>
        <p:txBody>
          <a:bodyPr/>
          <a:lstStyle/>
          <a:p>
            <a:fld id="{BDCDBBEF-AA6C-4BA6-85B2-A17D7F280E38}" type="slidenum">
              <a:rPr lang="en-US" smtClean="0"/>
              <a:pPr/>
              <a:t>15</a:t>
            </a:fld>
            <a:endParaRPr lang="en-US"/>
          </a:p>
        </p:txBody>
      </p:sp>
      <p:pic>
        <p:nvPicPr>
          <p:cNvPr id="7" name="Picture 6">
            <a:extLst>
              <a:ext uri="{FF2B5EF4-FFF2-40B4-BE49-F238E27FC236}">
                <a16:creationId xmlns:a16="http://schemas.microsoft.com/office/drawing/2014/main" id="{E9B36EA0-C964-5D5A-B35B-16329217303F}"/>
              </a:ext>
            </a:extLst>
          </p:cNvPr>
          <p:cNvPicPr>
            <a:picLocks noChangeAspect="1"/>
          </p:cNvPicPr>
          <p:nvPr/>
        </p:nvPicPr>
        <p:blipFill>
          <a:blip r:embed="rId2">
            <a:extLst>
              <a:ext uri="{BEBA8EAE-BF5A-486C-A8C5-ECC9F3942E4B}">
                <a14:imgProps xmlns:a14="http://schemas.microsoft.com/office/drawing/2010/main">
                  <a14:imgLayer r:embed="rId3">
                    <a14:imgEffect>
                      <a14:saturation sat="101000"/>
                    </a14:imgEffect>
                    <a14:imgEffect>
                      <a14:brightnessContrast bright="67000" contrast="-22000"/>
                    </a14:imgEffect>
                  </a14:imgLayer>
                </a14:imgProps>
              </a:ext>
            </a:extLst>
          </a:blip>
          <a:stretch>
            <a:fillRect/>
          </a:stretch>
        </p:blipFill>
        <p:spPr>
          <a:xfrm>
            <a:off x="278977" y="762000"/>
            <a:ext cx="8560223" cy="5804987"/>
          </a:xfrm>
          <a:prstGeom prst="rect">
            <a:avLst/>
          </a:prstGeom>
        </p:spPr>
      </p:pic>
    </p:spTree>
    <p:extLst>
      <p:ext uri="{BB962C8B-B14F-4D97-AF65-F5344CB8AC3E}">
        <p14:creationId xmlns:p14="http://schemas.microsoft.com/office/powerpoint/2010/main" val="3580148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F0AB-BBF9-40AF-B593-01CF5D37374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3167924-3747-4137-A5F0-6684B2D49196}"/>
              </a:ext>
            </a:extLst>
          </p:cNvPr>
          <p:cNvSpPr>
            <a:spLocks noGrp="1"/>
          </p:cNvSpPr>
          <p:nvPr>
            <p:ph type="sldNum" sz="quarter" idx="12"/>
          </p:nvPr>
        </p:nvSpPr>
        <p:spPr/>
        <p:txBody>
          <a:bodyPr/>
          <a:lstStyle/>
          <a:p>
            <a:fld id="{BDCDBBEF-AA6C-4BA6-85B2-A17D7F280E38}" type="slidenum">
              <a:rPr lang="en-US" smtClean="0"/>
              <a:pPr/>
              <a:t>16</a:t>
            </a:fld>
            <a:endParaRPr lang="en-US"/>
          </a:p>
        </p:txBody>
      </p:sp>
      <p:pic>
        <p:nvPicPr>
          <p:cNvPr id="5" name="Picture 4">
            <a:extLst>
              <a:ext uri="{FF2B5EF4-FFF2-40B4-BE49-F238E27FC236}">
                <a16:creationId xmlns:a16="http://schemas.microsoft.com/office/drawing/2014/main" id="{A3AD4C71-68D4-4A69-9D2E-A15E748B4820}"/>
              </a:ext>
            </a:extLst>
          </p:cNvPr>
          <p:cNvPicPr>
            <a:picLocks noChangeAspect="1"/>
          </p:cNvPicPr>
          <p:nvPr/>
        </p:nvPicPr>
        <p:blipFill>
          <a:blip r:embed="rId2"/>
          <a:stretch>
            <a:fillRect/>
          </a:stretch>
        </p:blipFill>
        <p:spPr>
          <a:xfrm>
            <a:off x="628650" y="63312"/>
            <a:ext cx="8515350" cy="2658068"/>
          </a:xfrm>
          <a:prstGeom prst="rect">
            <a:avLst/>
          </a:prstGeom>
        </p:spPr>
      </p:pic>
    </p:spTree>
    <p:extLst>
      <p:ext uri="{BB962C8B-B14F-4D97-AF65-F5344CB8AC3E}">
        <p14:creationId xmlns:p14="http://schemas.microsoft.com/office/powerpoint/2010/main" val="2365134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15651-77EB-7234-EE35-8068A018010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3C50E9E-9CE3-A9A1-49B5-BC6C9DF9512B}"/>
              </a:ext>
            </a:extLst>
          </p:cNvPr>
          <p:cNvSpPr>
            <a:spLocks noGrp="1"/>
          </p:cNvSpPr>
          <p:nvPr>
            <p:ph type="sldNum" sz="quarter" idx="12"/>
          </p:nvPr>
        </p:nvSpPr>
        <p:spPr/>
        <p:txBody>
          <a:bodyPr/>
          <a:lstStyle/>
          <a:p>
            <a:fld id="{BDCDBBEF-AA6C-4BA6-85B2-A17D7F280E38}" type="slidenum">
              <a:rPr lang="en-US" smtClean="0"/>
              <a:pPr/>
              <a:t>17</a:t>
            </a:fld>
            <a:endParaRPr lang="en-US"/>
          </a:p>
        </p:txBody>
      </p:sp>
    </p:spTree>
    <p:extLst>
      <p:ext uri="{BB962C8B-B14F-4D97-AF65-F5344CB8AC3E}">
        <p14:creationId xmlns:p14="http://schemas.microsoft.com/office/powerpoint/2010/main" val="286569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E4685-7EF9-23F4-91B2-296CEC48EF0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D652BB4-7C08-93F5-9989-E0BFC0B7925C}"/>
              </a:ext>
            </a:extLst>
          </p:cNvPr>
          <p:cNvSpPr>
            <a:spLocks noGrp="1"/>
          </p:cNvSpPr>
          <p:nvPr>
            <p:ph type="sldNum" sz="quarter" idx="12"/>
          </p:nvPr>
        </p:nvSpPr>
        <p:spPr/>
        <p:txBody>
          <a:bodyPr/>
          <a:lstStyle/>
          <a:p>
            <a:fld id="{BDCDBBEF-AA6C-4BA6-85B2-A17D7F280E38}" type="slidenum">
              <a:rPr lang="en-US" smtClean="0"/>
              <a:pPr/>
              <a:t>18</a:t>
            </a:fld>
            <a:endParaRPr lang="en-US"/>
          </a:p>
        </p:txBody>
      </p:sp>
    </p:spTree>
    <p:extLst>
      <p:ext uri="{BB962C8B-B14F-4D97-AF65-F5344CB8AC3E}">
        <p14:creationId xmlns:p14="http://schemas.microsoft.com/office/powerpoint/2010/main" val="2677727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21FD-1C20-0C34-5BBC-3F2142ACE81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AF081E5-9492-E9BD-F1E3-0D04D514E211}"/>
              </a:ext>
            </a:extLst>
          </p:cNvPr>
          <p:cNvSpPr>
            <a:spLocks noGrp="1"/>
          </p:cNvSpPr>
          <p:nvPr>
            <p:ph type="sldNum" sz="quarter" idx="12"/>
          </p:nvPr>
        </p:nvSpPr>
        <p:spPr/>
        <p:txBody>
          <a:bodyPr/>
          <a:lstStyle/>
          <a:p>
            <a:fld id="{BDCDBBEF-AA6C-4BA6-85B2-A17D7F280E38}" type="slidenum">
              <a:rPr lang="en-US" smtClean="0"/>
              <a:pPr/>
              <a:t>19</a:t>
            </a:fld>
            <a:endParaRPr lang="en-US"/>
          </a:p>
        </p:txBody>
      </p:sp>
    </p:spTree>
    <p:extLst>
      <p:ext uri="{BB962C8B-B14F-4D97-AF65-F5344CB8AC3E}">
        <p14:creationId xmlns:p14="http://schemas.microsoft.com/office/powerpoint/2010/main" val="340848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
          <p:cNvSpPr txBox="1">
            <a:spLocks noGrp="1"/>
          </p:cNvSpPr>
          <p:nvPr>
            <p:ph type="title"/>
          </p:nvPr>
        </p:nvSpPr>
        <p:spPr>
          <a:xfrm>
            <a:off x="629842" y="457203"/>
            <a:ext cx="5058926" cy="74201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Calibri"/>
              <a:buNone/>
            </a:pPr>
            <a:r>
              <a:rPr lang="en-US" sz="4800" b="1"/>
              <a:t>Course Objectives</a:t>
            </a:r>
            <a:endParaRPr sz="4800" b="1"/>
          </a:p>
        </p:txBody>
      </p:sp>
      <p:sp>
        <p:nvSpPr>
          <p:cNvPr id="196" name="Google Shape;196;p2"/>
          <p:cNvSpPr txBox="1">
            <a:spLocks noGrp="1"/>
          </p:cNvSpPr>
          <p:nvPr>
            <p:ph type="body" idx="2"/>
          </p:nvPr>
        </p:nvSpPr>
        <p:spPr>
          <a:xfrm>
            <a:off x="629841" y="1477006"/>
            <a:ext cx="8179308" cy="38115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800" b="1" dirty="0"/>
              <a:t> </a:t>
            </a:r>
            <a:endParaRPr sz="2800"/>
          </a:p>
          <a:p>
            <a:pPr marL="0" lvl="0" indent="0" algn="l" rtl="0">
              <a:lnSpc>
                <a:spcPct val="90000"/>
              </a:lnSpc>
              <a:spcBef>
                <a:spcPts val="1000"/>
              </a:spcBef>
              <a:spcAft>
                <a:spcPts val="0"/>
              </a:spcAft>
              <a:buClr>
                <a:schemeClr val="dk1"/>
              </a:buClr>
              <a:buSzPts val="2800"/>
              <a:buFont typeface="Arial"/>
              <a:buNone/>
            </a:pPr>
            <a:endParaRPr sz="2800" b="1"/>
          </a:p>
          <a:p>
            <a:pPr marL="0" lvl="0" indent="0" algn="l" rtl="0">
              <a:lnSpc>
                <a:spcPct val="90000"/>
              </a:lnSpc>
              <a:spcBef>
                <a:spcPts val="1000"/>
              </a:spcBef>
              <a:spcAft>
                <a:spcPts val="0"/>
              </a:spcAft>
              <a:buClr>
                <a:schemeClr val="dk1"/>
              </a:buClr>
              <a:buSzPts val="2800"/>
              <a:buFont typeface="Noto Sans Symbols"/>
              <a:buNone/>
            </a:pPr>
            <a:endParaRPr sz="2800" b="1"/>
          </a:p>
        </p:txBody>
      </p:sp>
      <p:sp>
        <p:nvSpPr>
          <p:cNvPr id="197" name="Google Shape;197;p2"/>
          <p:cNvSpPr txBox="1">
            <a:spLocks noGrp="1"/>
          </p:cNvSpPr>
          <p:nvPr>
            <p:ph type="sldNum" idx="12"/>
          </p:nvPr>
        </p:nvSpPr>
        <p:spPr>
          <a:xfrm>
            <a:off x="6457950" y="6356353"/>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graphicFrame>
        <p:nvGraphicFramePr>
          <p:cNvPr id="5" name="Table 4"/>
          <p:cNvGraphicFramePr>
            <a:graphicFrameLocks noGrp="1"/>
          </p:cNvGraphicFramePr>
          <p:nvPr/>
        </p:nvGraphicFramePr>
        <p:xfrm>
          <a:off x="534650" y="1634063"/>
          <a:ext cx="8313295" cy="4160034"/>
        </p:xfrm>
        <a:graphic>
          <a:graphicData uri="http://schemas.openxmlformats.org/drawingml/2006/table">
            <a:tbl>
              <a:tblPr firstRow="1" bandRow="1">
                <a:tableStyleId>{22838BEF-8BB2-4498-84A7-C5851F593DF1}</a:tableStyleId>
              </a:tblPr>
              <a:tblGrid>
                <a:gridCol w="8313295">
                  <a:extLst>
                    <a:ext uri="{9D8B030D-6E8A-4147-A177-3AD203B41FA5}">
                      <a16:colId xmlns:a16="http://schemas.microsoft.com/office/drawing/2014/main" val="20000"/>
                    </a:ext>
                  </a:extLst>
                </a:gridCol>
              </a:tblGrid>
              <a:tr h="1348978">
                <a:tc>
                  <a:txBody>
                    <a:bodyPr/>
                    <a:lstStyle/>
                    <a:p>
                      <a:r>
                        <a:rPr lang="en-US" sz="2000" b="1" u="none" strike="noStrike" cap="none" dirty="0">
                          <a:latin typeface="Calibri" pitchFamily="34" charset="0"/>
                          <a:sym typeface="Arial"/>
                        </a:rPr>
                        <a:t>To introduce soft computing concepts and techniques of artificial neural networks, fuzzy sets, fuzzy logic and genetic algorithms</a:t>
                      </a:r>
                    </a:p>
                  </a:txBody>
                  <a:tcPr marL="68580" marR="68580" anchor="ctr"/>
                </a:tc>
                <a:extLst>
                  <a:ext uri="{0D108BD9-81ED-4DB2-BD59-A6C34878D82A}">
                    <a16:rowId xmlns:a16="http://schemas.microsoft.com/office/drawing/2014/main" val="10000"/>
                  </a:ext>
                </a:extLst>
              </a:tr>
              <a:tr h="87488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a:latin typeface="Calibri" pitchFamily="34" charset="0"/>
                          <a:sym typeface="Arial"/>
                        </a:rPr>
                        <a:t>To understand the various techniques from the application point of view.</a:t>
                      </a:r>
                    </a:p>
                    <a:p>
                      <a:endParaRPr lang="en-US" sz="2000" b="1" dirty="0">
                        <a:latin typeface="Calibri" pitchFamily="34" charset="0"/>
                      </a:endParaRPr>
                    </a:p>
                  </a:txBody>
                  <a:tcPr marL="68580" marR="68580" anchor="ctr"/>
                </a:tc>
                <a:extLst>
                  <a:ext uri="{0D108BD9-81ED-4DB2-BD59-A6C34878D82A}">
                    <a16:rowId xmlns:a16="http://schemas.microsoft.com/office/drawing/2014/main" val="10001"/>
                  </a:ext>
                </a:extLst>
              </a:tr>
              <a:tr h="12351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a:latin typeface="Calibri" pitchFamily="34" charset="0"/>
                          <a:sym typeface="Arial"/>
                        </a:rPr>
                        <a:t>To analyze various soft computing techniques and decide the technique to be used in a particular problem situation. </a:t>
                      </a:r>
                    </a:p>
                    <a:p>
                      <a:endParaRPr lang="en-US" sz="2000" b="1" dirty="0">
                        <a:latin typeface="Calibri" pitchFamily="34" charset="0"/>
                      </a:endParaRPr>
                    </a:p>
                  </a:txBody>
                  <a:tcPr marL="68580" marR="68580" anchor="ctr"/>
                </a:tc>
                <a:extLst>
                  <a:ext uri="{0D108BD9-81ED-4DB2-BD59-A6C34878D82A}">
                    <a16:rowId xmlns:a16="http://schemas.microsoft.com/office/drawing/2014/main" val="10002"/>
                  </a:ext>
                </a:extLst>
              </a:tr>
              <a:tr h="626143">
                <a:tc>
                  <a:txBody>
                    <a:bodyPr/>
                    <a:lstStyle/>
                    <a:p>
                      <a:r>
                        <a:rPr lang="en-US" sz="2000" b="1" u="none" strike="noStrike" cap="none" dirty="0">
                          <a:latin typeface="Calibri" pitchFamily="34" charset="0"/>
                          <a:sym typeface="Arial"/>
                        </a:rPr>
                        <a:t>To implement soft computing based solutions for real-world problems</a:t>
                      </a:r>
                    </a:p>
                    <a:p>
                      <a:endParaRPr lang="en-US" sz="2000" b="1" dirty="0">
                        <a:latin typeface="Calibri" pitchFamily="34" charset="0"/>
                      </a:endParaRPr>
                    </a:p>
                  </a:txBody>
                  <a:tcPr marL="68580" marR="6858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F3D8-2A61-008A-9183-BF23E620710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0F28598-4C70-CF89-7B85-8D612CDF2117}"/>
              </a:ext>
            </a:extLst>
          </p:cNvPr>
          <p:cNvSpPr>
            <a:spLocks noGrp="1"/>
          </p:cNvSpPr>
          <p:nvPr>
            <p:ph type="sldNum" sz="quarter" idx="12"/>
          </p:nvPr>
        </p:nvSpPr>
        <p:spPr/>
        <p:txBody>
          <a:bodyPr/>
          <a:lstStyle/>
          <a:p>
            <a:fld id="{BDCDBBEF-AA6C-4BA6-85B2-A17D7F280E38}" type="slidenum">
              <a:rPr lang="en-US" smtClean="0"/>
              <a:pPr/>
              <a:t>20</a:t>
            </a:fld>
            <a:endParaRPr lang="en-US"/>
          </a:p>
        </p:txBody>
      </p:sp>
    </p:spTree>
    <p:extLst>
      <p:ext uri="{BB962C8B-B14F-4D97-AF65-F5344CB8AC3E}">
        <p14:creationId xmlns:p14="http://schemas.microsoft.com/office/powerpoint/2010/main" val="3127132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01CB0-5C83-761F-8A39-25B0E19AF0C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9D5A250-67AA-A846-52D9-695792BDD669}"/>
              </a:ext>
            </a:extLst>
          </p:cNvPr>
          <p:cNvSpPr>
            <a:spLocks noGrp="1"/>
          </p:cNvSpPr>
          <p:nvPr>
            <p:ph type="sldNum" sz="quarter" idx="12"/>
          </p:nvPr>
        </p:nvSpPr>
        <p:spPr/>
        <p:txBody>
          <a:bodyPr/>
          <a:lstStyle/>
          <a:p>
            <a:fld id="{BDCDBBEF-AA6C-4BA6-85B2-A17D7F280E38}" type="slidenum">
              <a:rPr lang="en-US" smtClean="0"/>
              <a:pPr/>
              <a:t>21</a:t>
            </a:fld>
            <a:endParaRPr lang="en-US"/>
          </a:p>
        </p:txBody>
      </p:sp>
    </p:spTree>
    <p:extLst>
      <p:ext uri="{BB962C8B-B14F-4D97-AF65-F5344CB8AC3E}">
        <p14:creationId xmlns:p14="http://schemas.microsoft.com/office/powerpoint/2010/main" val="316129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349B-3790-4C5F-E49E-5D0D293FB02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F9535D9-31B0-F3E8-81D9-C0085BBA9D7F}"/>
              </a:ext>
            </a:extLst>
          </p:cNvPr>
          <p:cNvSpPr>
            <a:spLocks noGrp="1"/>
          </p:cNvSpPr>
          <p:nvPr>
            <p:ph type="sldNum" sz="quarter" idx="12"/>
          </p:nvPr>
        </p:nvSpPr>
        <p:spPr/>
        <p:txBody>
          <a:bodyPr/>
          <a:lstStyle/>
          <a:p>
            <a:fld id="{BDCDBBEF-AA6C-4BA6-85B2-A17D7F280E38}" type="slidenum">
              <a:rPr lang="en-US" smtClean="0"/>
              <a:pPr/>
              <a:t>22</a:t>
            </a:fld>
            <a:endParaRPr lang="en-US"/>
          </a:p>
        </p:txBody>
      </p:sp>
    </p:spTree>
    <p:extLst>
      <p:ext uri="{BB962C8B-B14F-4D97-AF65-F5344CB8AC3E}">
        <p14:creationId xmlns:p14="http://schemas.microsoft.com/office/powerpoint/2010/main" val="1725802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C6B6-DE08-4433-99B2-F60E0315064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B46292C-AB9F-4962-BC0A-0AAE733BA25E}"/>
              </a:ext>
            </a:extLst>
          </p:cNvPr>
          <p:cNvSpPr>
            <a:spLocks noGrp="1"/>
          </p:cNvSpPr>
          <p:nvPr>
            <p:ph type="sldNum" sz="quarter" idx="12"/>
          </p:nvPr>
        </p:nvSpPr>
        <p:spPr/>
        <p:txBody>
          <a:bodyPr/>
          <a:lstStyle/>
          <a:p>
            <a:fld id="{BDCDBBEF-AA6C-4BA6-85B2-A17D7F280E38}" type="slidenum">
              <a:rPr lang="en-US" smtClean="0"/>
              <a:pPr/>
              <a:t>23</a:t>
            </a:fld>
            <a:endParaRPr lang="en-US"/>
          </a:p>
        </p:txBody>
      </p:sp>
      <p:pic>
        <p:nvPicPr>
          <p:cNvPr id="5" name="Picture 4">
            <a:extLst>
              <a:ext uri="{FF2B5EF4-FFF2-40B4-BE49-F238E27FC236}">
                <a16:creationId xmlns:a16="http://schemas.microsoft.com/office/drawing/2014/main" id="{E064F027-C7DC-4CD3-AD09-93D3549FD4B9}"/>
              </a:ext>
            </a:extLst>
          </p:cNvPr>
          <p:cNvPicPr>
            <a:picLocks noChangeAspect="1"/>
          </p:cNvPicPr>
          <p:nvPr/>
        </p:nvPicPr>
        <p:blipFill>
          <a:blip r:embed="rId2"/>
          <a:stretch>
            <a:fillRect/>
          </a:stretch>
        </p:blipFill>
        <p:spPr>
          <a:xfrm>
            <a:off x="747178" y="1385602"/>
            <a:ext cx="7649643" cy="4086795"/>
          </a:xfrm>
          <a:prstGeom prst="rect">
            <a:avLst/>
          </a:prstGeom>
        </p:spPr>
      </p:pic>
    </p:spTree>
    <p:extLst>
      <p:ext uri="{BB962C8B-B14F-4D97-AF65-F5344CB8AC3E}">
        <p14:creationId xmlns:p14="http://schemas.microsoft.com/office/powerpoint/2010/main" val="2525911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F383-96E4-446B-97D7-168DF27EBFEC}"/>
              </a:ext>
            </a:extLst>
          </p:cNvPr>
          <p:cNvSpPr>
            <a:spLocks noGrp="1"/>
          </p:cNvSpPr>
          <p:nvPr>
            <p:ph type="title"/>
          </p:nvPr>
        </p:nvSpPr>
        <p:spPr>
          <a:xfrm>
            <a:off x="660026" y="2209800"/>
            <a:ext cx="7886700" cy="1325563"/>
          </a:xfrm>
        </p:spPr>
        <p:txBody>
          <a:bodyPr>
            <a:normAutofit fontScale="90000"/>
          </a:bodyPr>
          <a:lstStyle/>
          <a:p>
            <a:r>
              <a:rPr lang="en-IN" dirty="0"/>
              <a:t>Check </a:t>
            </a:r>
            <a:r>
              <a:rPr lang="en-IN" dirty="0" err="1"/>
              <a:t>autoassociative</a:t>
            </a:r>
            <a:r>
              <a:rPr lang="en-IN" dirty="0"/>
              <a:t> network for input vector [1      1       -1]. </a:t>
            </a:r>
            <a:br>
              <a:rPr lang="en-IN" dirty="0"/>
            </a:br>
            <a:r>
              <a:rPr lang="en-IN" dirty="0"/>
              <a:t>1. Form weight vector with no self connection.</a:t>
            </a:r>
            <a:br>
              <a:rPr lang="en-IN" dirty="0"/>
            </a:br>
            <a:r>
              <a:rPr lang="en-IN" dirty="0"/>
              <a:t>2. Test the network with one missing entry.</a:t>
            </a:r>
          </a:p>
        </p:txBody>
      </p:sp>
      <p:sp>
        <p:nvSpPr>
          <p:cNvPr id="3" name="Slide Number Placeholder 2">
            <a:extLst>
              <a:ext uri="{FF2B5EF4-FFF2-40B4-BE49-F238E27FC236}">
                <a16:creationId xmlns:a16="http://schemas.microsoft.com/office/drawing/2014/main" id="{F113163A-93CE-4746-AD4D-26CD71B6993F}"/>
              </a:ext>
            </a:extLst>
          </p:cNvPr>
          <p:cNvSpPr>
            <a:spLocks noGrp="1"/>
          </p:cNvSpPr>
          <p:nvPr>
            <p:ph type="sldNum" sz="quarter" idx="12"/>
          </p:nvPr>
        </p:nvSpPr>
        <p:spPr/>
        <p:txBody>
          <a:bodyPr/>
          <a:lstStyle/>
          <a:p>
            <a:fld id="{BDCDBBEF-AA6C-4BA6-85B2-A17D7F280E38}" type="slidenum">
              <a:rPr lang="en-US" smtClean="0"/>
              <a:pPr/>
              <a:t>24</a:t>
            </a:fld>
            <a:endParaRPr lang="en-US"/>
          </a:p>
        </p:txBody>
      </p:sp>
    </p:spTree>
    <p:extLst>
      <p:ext uri="{BB962C8B-B14F-4D97-AF65-F5344CB8AC3E}">
        <p14:creationId xmlns:p14="http://schemas.microsoft.com/office/powerpoint/2010/main" val="4634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FFFCF-3A62-4537-8D05-8352582B53A2}"/>
              </a:ext>
            </a:extLst>
          </p:cNvPr>
          <p:cNvSpPr>
            <a:spLocks noGrp="1"/>
          </p:cNvSpPr>
          <p:nvPr>
            <p:ph type="title"/>
          </p:nvPr>
        </p:nvSpPr>
        <p:spPr>
          <a:xfrm>
            <a:off x="152400" y="365126"/>
            <a:ext cx="8839200" cy="4740274"/>
          </a:xfrm>
        </p:spPr>
        <p:txBody>
          <a:bodyPr/>
          <a:lstStyle/>
          <a:p>
            <a:r>
              <a:rPr lang="en-IN" dirty="0"/>
              <a:t>Construct an </a:t>
            </a:r>
            <a:r>
              <a:rPr lang="en-IN" dirty="0" err="1"/>
              <a:t>autoassociative</a:t>
            </a:r>
            <a:r>
              <a:rPr lang="en-IN" dirty="0"/>
              <a:t> network to store vectors [-1   1  1  1]. Test the network with three missing entries. </a:t>
            </a:r>
          </a:p>
        </p:txBody>
      </p:sp>
      <p:sp>
        <p:nvSpPr>
          <p:cNvPr id="3" name="Slide Number Placeholder 2">
            <a:extLst>
              <a:ext uri="{FF2B5EF4-FFF2-40B4-BE49-F238E27FC236}">
                <a16:creationId xmlns:a16="http://schemas.microsoft.com/office/drawing/2014/main" id="{AC445038-940C-4588-9E84-08DD391C4A25}"/>
              </a:ext>
            </a:extLst>
          </p:cNvPr>
          <p:cNvSpPr>
            <a:spLocks noGrp="1"/>
          </p:cNvSpPr>
          <p:nvPr>
            <p:ph type="sldNum" sz="quarter" idx="12"/>
          </p:nvPr>
        </p:nvSpPr>
        <p:spPr/>
        <p:txBody>
          <a:bodyPr/>
          <a:lstStyle/>
          <a:p>
            <a:fld id="{BDCDBBEF-AA6C-4BA6-85B2-A17D7F280E38}" type="slidenum">
              <a:rPr lang="en-US" smtClean="0"/>
              <a:pPr/>
              <a:t>25</a:t>
            </a:fld>
            <a:endParaRPr lang="en-US"/>
          </a:p>
        </p:txBody>
      </p:sp>
    </p:spTree>
    <p:extLst>
      <p:ext uri="{BB962C8B-B14F-4D97-AF65-F5344CB8AC3E}">
        <p14:creationId xmlns:p14="http://schemas.microsoft.com/office/powerpoint/2010/main" val="2669885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A09B-F873-4C9D-8A75-2E1FA17F3D38}"/>
              </a:ext>
            </a:extLst>
          </p:cNvPr>
          <p:cNvSpPr>
            <a:spLocks noGrp="1"/>
          </p:cNvSpPr>
          <p:nvPr>
            <p:ph type="title"/>
          </p:nvPr>
        </p:nvSpPr>
        <p:spPr>
          <a:xfrm>
            <a:off x="685800" y="990600"/>
            <a:ext cx="8362950" cy="4587874"/>
          </a:xfrm>
        </p:spPr>
        <p:txBody>
          <a:bodyPr>
            <a:normAutofit fontScale="90000"/>
          </a:bodyPr>
          <a:lstStyle/>
          <a:p>
            <a:r>
              <a:rPr lang="en-IN" dirty="0"/>
              <a:t>Find the weight matrix required to store the vectors [1    1    -1     -1] ,</a:t>
            </a:r>
            <a:br>
              <a:rPr lang="en-IN" dirty="0"/>
            </a:br>
            <a:r>
              <a:rPr lang="en-IN" dirty="0"/>
              <a:t>[-1      1      1      -1] &amp; [-1     1   -1   1] into W1,W2,W3 resp. Calculate the total weight matrix to store all the vectors and check whether it is able to recognize the same vectors. Let the weight matrix be with no self connection.</a:t>
            </a:r>
            <a:br>
              <a:rPr lang="en-IN" dirty="0"/>
            </a:br>
            <a:endParaRPr lang="en-IN" dirty="0"/>
          </a:p>
        </p:txBody>
      </p:sp>
      <p:sp>
        <p:nvSpPr>
          <p:cNvPr id="3" name="Slide Number Placeholder 2">
            <a:extLst>
              <a:ext uri="{FF2B5EF4-FFF2-40B4-BE49-F238E27FC236}">
                <a16:creationId xmlns:a16="http://schemas.microsoft.com/office/drawing/2014/main" id="{4DC44E97-557F-43F0-8E27-613141031F6D}"/>
              </a:ext>
            </a:extLst>
          </p:cNvPr>
          <p:cNvSpPr>
            <a:spLocks noGrp="1"/>
          </p:cNvSpPr>
          <p:nvPr>
            <p:ph type="sldNum" sz="quarter" idx="12"/>
          </p:nvPr>
        </p:nvSpPr>
        <p:spPr/>
        <p:txBody>
          <a:bodyPr/>
          <a:lstStyle/>
          <a:p>
            <a:fld id="{BDCDBBEF-AA6C-4BA6-85B2-A17D7F280E38}" type="slidenum">
              <a:rPr lang="en-US" smtClean="0"/>
              <a:pPr/>
              <a:t>26</a:t>
            </a:fld>
            <a:endParaRPr lang="en-US"/>
          </a:p>
        </p:txBody>
      </p:sp>
    </p:spTree>
    <p:extLst>
      <p:ext uri="{BB962C8B-B14F-4D97-AF65-F5344CB8AC3E}">
        <p14:creationId xmlns:p14="http://schemas.microsoft.com/office/powerpoint/2010/main" val="1960195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3F28-3A4D-4395-A867-8C812DE2C3C2}"/>
              </a:ext>
            </a:extLst>
          </p:cNvPr>
          <p:cNvSpPr>
            <a:spLocks noGrp="1"/>
          </p:cNvSpPr>
          <p:nvPr>
            <p:ph type="title"/>
          </p:nvPr>
        </p:nvSpPr>
        <p:spPr>
          <a:xfrm>
            <a:off x="628650" y="2362200"/>
            <a:ext cx="7886700" cy="1325563"/>
          </a:xfrm>
        </p:spPr>
        <p:txBody>
          <a:bodyPr>
            <a:normAutofit fontScale="90000"/>
          </a:bodyPr>
          <a:lstStyle/>
          <a:p>
            <a:r>
              <a:rPr lang="en-IN" dirty="0"/>
              <a:t>Construct the auto-associative network to store vectors [-1   1  1  1]. Use iterative auto-associative network to test the vector with three missing values.</a:t>
            </a:r>
          </a:p>
        </p:txBody>
      </p:sp>
      <p:sp>
        <p:nvSpPr>
          <p:cNvPr id="3" name="Slide Number Placeholder 2">
            <a:extLst>
              <a:ext uri="{FF2B5EF4-FFF2-40B4-BE49-F238E27FC236}">
                <a16:creationId xmlns:a16="http://schemas.microsoft.com/office/drawing/2014/main" id="{6AE1E6E4-2A6B-469A-8D5B-E306D38B92B0}"/>
              </a:ext>
            </a:extLst>
          </p:cNvPr>
          <p:cNvSpPr>
            <a:spLocks noGrp="1"/>
          </p:cNvSpPr>
          <p:nvPr>
            <p:ph type="sldNum" sz="quarter" idx="12"/>
          </p:nvPr>
        </p:nvSpPr>
        <p:spPr/>
        <p:txBody>
          <a:bodyPr/>
          <a:lstStyle/>
          <a:p>
            <a:fld id="{BDCDBBEF-AA6C-4BA6-85B2-A17D7F280E38}" type="slidenum">
              <a:rPr lang="en-US" smtClean="0"/>
              <a:pPr/>
              <a:t>27</a:t>
            </a:fld>
            <a:endParaRPr lang="en-US"/>
          </a:p>
        </p:txBody>
      </p:sp>
    </p:spTree>
    <p:extLst>
      <p:ext uri="{BB962C8B-B14F-4D97-AF65-F5344CB8AC3E}">
        <p14:creationId xmlns:p14="http://schemas.microsoft.com/office/powerpoint/2010/main" val="2714521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19B2-75DF-432F-A7F2-7A7C41AE02B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B20D584E-F0C7-4985-B016-AFA4F1EADF80}"/>
              </a:ext>
            </a:extLst>
          </p:cNvPr>
          <p:cNvSpPr>
            <a:spLocks noGrp="1"/>
          </p:cNvSpPr>
          <p:nvPr>
            <p:ph type="sldNum" sz="quarter" idx="12"/>
          </p:nvPr>
        </p:nvSpPr>
        <p:spPr/>
        <p:txBody>
          <a:bodyPr/>
          <a:lstStyle/>
          <a:p>
            <a:fld id="{BDCDBBEF-AA6C-4BA6-85B2-A17D7F280E38}" type="slidenum">
              <a:rPr lang="en-US" smtClean="0"/>
              <a:pPr/>
              <a:t>28</a:t>
            </a:fld>
            <a:endParaRPr lang="en-US"/>
          </a:p>
        </p:txBody>
      </p:sp>
      <p:pic>
        <p:nvPicPr>
          <p:cNvPr id="5" name="Picture 4">
            <a:extLst>
              <a:ext uri="{FF2B5EF4-FFF2-40B4-BE49-F238E27FC236}">
                <a16:creationId xmlns:a16="http://schemas.microsoft.com/office/drawing/2014/main" id="{B35845B4-3D16-48B8-959F-10DC870C898C}"/>
              </a:ext>
            </a:extLst>
          </p:cNvPr>
          <p:cNvPicPr>
            <a:picLocks noChangeAspect="1"/>
          </p:cNvPicPr>
          <p:nvPr/>
        </p:nvPicPr>
        <p:blipFill>
          <a:blip r:embed="rId2"/>
          <a:stretch>
            <a:fillRect/>
          </a:stretch>
        </p:blipFill>
        <p:spPr>
          <a:xfrm>
            <a:off x="152400" y="1271286"/>
            <a:ext cx="8669475" cy="5221588"/>
          </a:xfrm>
          <a:prstGeom prst="rect">
            <a:avLst/>
          </a:prstGeom>
        </p:spPr>
      </p:pic>
    </p:spTree>
    <p:extLst>
      <p:ext uri="{BB962C8B-B14F-4D97-AF65-F5344CB8AC3E}">
        <p14:creationId xmlns:p14="http://schemas.microsoft.com/office/powerpoint/2010/main" val="206562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5"/>
          <p:cNvSpPr>
            <a:spLocks noGrp="1" noChangeArrowheads="1"/>
          </p:cNvSpPr>
          <p:nvPr>
            <p:ph type="body" sz="half" idx="1"/>
          </p:nvPr>
        </p:nvSpPr>
        <p:spPr>
          <a:xfrm>
            <a:off x="457200" y="1143000"/>
            <a:ext cx="8229600" cy="5181600"/>
          </a:xfrm>
        </p:spPr>
        <p:txBody>
          <a:bodyPr rtlCol="0">
            <a:noAutofit/>
          </a:bodyPr>
          <a:lstStyle/>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Binary pattern pairs </a:t>
            </a:r>
            <a:r>
              <a:rPr lang="en-US" sz="2000" i="1" dirty="0">
                <a:solidFill>
                  <a:schemeClr val="accent6">
                    <a:lumMod val="50000"/>
                  </a:schemeClr>
                </a:solidFill>
                <a:latin typeface="Tahoma" pitchFamily="34" charset="0"/>
                <a:ea typeface="+mj-ea"/>
                <a:cs typeface="Tahoma" pitchFamily="34" charset="0"/>
              </a:rPr>
              <a:t>s:t </a:t>
            </a:r>
            <a:r>
              <a:rPr lang="en-US" sz="2000" dirty="0">
                <a:solidFill>
                  <a:schemeClr val="accent6">
                    <a:lumMod val="50000"/>
                  </a:schemeClr>
                </a:solidFill>
                <a:latin typeface="Tahoma" pitchFamily="34" charset="0"/>
                <a:ea typeface="+mj-ea"/>
                <a:cs typeface="Tahoma" pitchFamily="34" charset="0"/>
              </a:rPr>
              <a:t>with |</a:t>
            </a:r>
            <a:r>
              <a:rPr lang="en-US" sz="2000" i="1" dirty="0">
                <a:solidFill>
                  <a:schemeClr val="accent6">
                    <a:lumMod val="50000"/>
                  </a:schemeClr>
                </a:solidFill>
                <a:latin typeface="Tahoma" pitchFamily="34" charset="0"/>
                <a:ea typeface="+mj-ea"/>
                <a:cs typeface="Tahoma" pitchFamily="34" charset="0"/>
              </a:rPr>
              <a:t>s</a:t>
            </a:r>
            <a:r>
              <a:rPr lang="en-US" sz="2000" dirty="0">
                <a:solidFill>
                  <a:schemeClr val="accent6">
                    <a:lumMod val="50000"/>
                  </a:schemeClr>
                </a:solidFill>
                <a:latin typeface="Tahoma" pitchFamily="34" charset="0"/>
                <a:ea typeface="+mj-ea"/>
                <a:cs typeface="Tahoma" pitchFamily="34" charset="0"/>
              </a:rPr>
              <a:t>| = 4 and |</a:t>
            </a:r>
            <a:r>
              <a:rPr lang="en-US" sz="2000" i="1" dirty="0">
                <a:solidFill>
                  <a:schemeClr val="accent6">
                    <a:lumMod val="50000"/>
                  </a:schemeClr>
                </a:solidFill>
                <a:latin typeface="Tahoma" pitchFamily="34" charset="0"/>
                <a:ea typeface="+mj-ea"/>
                <a:cs typeface="Tahoma" pitchFamily="34" charset="0"/>
              </a:rPr>
              <a:t>t</a:t>
            </a:r>
            <a:r>
              <a:rPr lang="en-US" sz="2000" dirty="0">
                <a:solidFill>
                  <a:schemeClr val="accent6">
                    <a:lumMod val="50000"/>
                  </a:schemeClr>
                </a:solidFill>
                <a:latin typeface="Tahoma" pitchFamily="34" charset="0"/>
                <a:ea typeface="+mj-ea"/>
                <a:cs typeface="Tahoma" pitchFamily="34" charset="0"/>
              </a:rPr>
              <a:t>| = 2.</a:t>
            </a:r>
          </a:p>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Total weighted input to output units:</a:t>
            </a:r>
          </a:p>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Activation function: threshold</a:t>
            </a:r>
          </a:p>
          <a:p>
            <a:pPr marL="914400" indent="-457200" fontAlgn="auto">
              <a:lnSpc>
                <a:spcPct val="130000"/>
              </a:lnSpc>
              <a:spcAft>
                <a:spcPts val="0"/>
              </a:spcAft>
              <a:defRPr/>
            </a:pPr>
            <a:endParaRPr lang="en-US" sz="900" dirty="0">
              <a:solidFill>
                <a:schemeClr val="accent6">
                  <a:lumMod val="50000"/>
                </a:schemeClr>
              </a:solidFill>
              <a:latin typeface="Tahoma" pitchFamily="34" charset="0"/>
              <a:ea typeface="+mj-ea"/>
              <a:cs typeface="Tahoma" pitchFamily="34" charset="0"/>
            </a:endParaRPr>
          </a:p>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Weights are computed by </a:t>
            </a:r>
            <a:r>
              <a:rPr lang="en-US" sz="2000" dirty="0" err="1">
                <a:solidFill>
                  <a:schemeClr val="accent6">
                    <a:lumMod val="50000"/>
                  </a:schemeClr>
                </a:solidFill>
                <a:latin typeface="Tahoma" pitchFamily="34" charset="0"/>
                <a:ea typeface="+mj-ea"/>
                <a:cs typeface="Tahoma" pitchFamily="34" charset="0"/>
              </a:rPr>
              <a:t>Hebbian</a:t>
            </a:r>
            <a:r>
              <a:rPr lang="en-US" sz="2000" dirty="0">
                <a:solidFill>
                  <a:schemeClr val="accent6">
                    <a:lumMod val="50000"/>
                  </a:schemeClr>
                </a:solidFill>
                <a:latin typeface="Tahoma" pitchFamily="34" charset="0"/>
                <a:ea typeface="+mj-ea"/>
                <a:cs typeface="Tahoma" pitchFamily="34" charset="0"/>
              </a:rPr>
              <a:t> rule (sum of outer products of all training pairs)</a:t>
            </a:r>
          </a:p>
          <a:p>
            <a:pPr marL="914400" indent="-457200" fontAlgn="auto">
              <a:lnSpc>
                <a:spcPct val="130000"/>
              </a:lnSpc>
              <a:spcAft>
                <a:spcPts val="0"/>
              </a:spcAft>
              <a:defRPr/>
            </a:pPr>
            <a:r>
              <a:rPr lang="en-US" sz="2000" dirty="0">
                <a:solidFill>
                  <a:schemeClr val="accent6">
                    <a:lumMod val="50000"/>
                  </a:schemeClr>
                </a:solidFill>
                <a:latin typeface="Tahoma" pitchFamily="34" charset="0"/>
                <a:ea typeface="+mj-ea"/>
                <a:cs typeface="Tahoma" pitchFamily="34" charset="0"/>
              </a:rPr>
              <a:t>Training samples:</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s(p)                      t(p)</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p=1         (1 0 0 0)                 (1, 0)</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p=2         (1 1 0 0)                 (1, 0)</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p=3         (0 0 0 1)                 (0, 1)</a:t>
            </a:r>
          </a:p>
          <a:p>
            <a:pPr lvl="2" fontAlgn="auto">
              <a:lnSpc>
                <a:spcPct val="130000"/>
              </a:lnSpc>
              <a:spcAft>
                <a:spcPts val="0"/>
              </a:spcAft>
              <a:buFontTx/>
              <a:buNone/>
              <a:defRPr/>
            </a:pPr>
            <a:r>
              <a:rPr lang="en-US" sz="2000" dirty="0">
                <a:solidFill>
                  <a:schemeClr val="accent6">
                    <a:lumMod val="50000"/>
                  </a:schemeClr>
                </a:solidFill>
                <a:latin typeface="Tahoma" pitchFamily="34" charset="0"/>
                <a:ea typeface="+mj-ea"/>
                <a:cs typeface="Tahoma" pitchFamily="34" charset="0"/>
              </a:rPr>
              <a:t>  p=4         (0 0 1 1)                 (0, 1)</a:t>
            </a:r>
          </a:p>
          <a:p>
            <a:pPr lvl="2" fontAlgn="auto">
              <a:lnSpc>
                <a:spcPct val="130000"/>
              </a:lnSpc>
              <a:spcBef>
                <a:spcPct val="0"/>
              </a:spcBef>
              <a:spcAft>
                <a:spcPts val="0"/>
              </a:spcAft>
              <a:buFontTx/>
              <a:buNone/>
              <a:defRPr/>
            </a:pPr>
            <a:r>
              <a:rPr lang="en-US" sz="2000" dirty="0">
                <a:solidFill>
                  <a:schemeClr val="accent6">
                    <a:lumMod val="50000"/>
                  </a:schemeClr>
                </a:solidFill>
                <a:latin typeface="Tahoma" pitchFamily="34" charset="0"/>
                <a:ea typeface="+mj-ea"/>
                <a:cs typeface="Tahoma" pitchFamily="34" charset="0"/>
              </a:rPr>
              <a:t>                      </a:t>
            </a:r>
          </a:p>
        </p:txBody>
      </p:sp>
      <p:graphicFrame>
        <p:nvGraphicFramePr>
          <p:cNvPr id="3074" name="Object 6"/>
          <p:cNvGraphicFramePr>
            <a:graphicFrameLocks noGrp="1" noChangeAspect="1"/>
          </p:cNvGraphicFramePr>
          <p:nvPr>
            <p:ph sz="quarter" idx="2"/>
          </p:nvPr>
        </p:nvGraphicFramePr>
        <p:xfrm>
          <a:off x="5661025" y="1697038"/>
          <a:ext cx="1654175" cy="512762"/>
        </p:xfrm>
        <a:graphic>
          <a:graphicData uri="http://schemas.openxmlformats.org/presentationml/2006/ole">
            <mc:AlternateContent xmlns:mc="http://schemas.openxmlformats.org/markup-compatibility/2006">
              <mc:Choice xmlns:v="urn:schemas-microsoft-com:vml" Requires="v">
                <p:oleObj name="Equation" r:id="rId2" imgW="1104840" imgH="342720" progId="Equation.3">
                  <p:embed/>
                </p:oleObj>
              </mc:Choice>
              <mc:Fallback>
                <p:oleObj name="Equation" r:id="rId2" imgW="1104840" imgH="34272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025" y="1697038"/>
                        <a:ext cx="1654175"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9"/>
          <p:cNvGraphicFramePr>
            <a:graphicFrameLocks noGrp="1" noChangeAspect="1"/>
          </p:cNvGraphicFramePr>
          <p:nvPr>
            <p:ph sz="quarter" idx="3"/>
          </p:nvPr>
        </p:nvGraphicFramePr>
        <p:xfrm>
          <a:off x="4918075" y="2057400"/>
          <a:ext cx="2778125" cy="723900"/>
        </p:xfrm>
        <a:graphic>
          <a:graphicData uri="http://schemas.openxmlformats.org/presentationml/2006/ole">
            <mc:AlternateContent xmlns:mc="http://schemas.openxmlformats.org/markup-compatibility/2006">
              <mc:Choice xmlns:v="urn:schemas-microsoft-com:vml" Requires="v">
                <p:oleObj name="Equation" r:id="rId4" imgW="1854000" imgH="482400" progId="Equation.3">
                  <p:embed/>
                </p:oleObj>
              </mc:Choice>
              <mc:Fallback>
                <p:oleObj name="Equation" r:id="rId4" imgW="1854000" imgH="4824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8075" y="2057400"/>
                        <a:ext cx="2778125"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4"/>
          <p:cNvSpPr txBox="1">
            <a:spLocks noChangeArrowheads="1"/>
          </p:cNvSpPr>
          <p:nvPr/>
        </p:nvSpPr>
        <p:spPr bwMode="auto">
          <a:xfrm>
            <a:off x="1219200" y="0"/>
            <a:ext cx="6553200" cy="892552"/>
          </a:xfrm>
          <a:prstGeom prst="rect">
            <a:avLst/>
          </a:prstGeom>
          <a:noFill/>
          <a:ln w="9525">
            <a:noFill/>
            <a:miter lim="800000"/>
            <a:headEnd/>
            <a:tailEnd/>
          </a:ln>
        </p:spPr>
        <p:txBody>
          <a:bodyPr wrap="square">
            <a:spAutoFit/>
          </a:bodyPr>
          <a:lstStyle/>
          <a:p>
            <a:pPr algn="ctr" eaLnBrk="1" hangingPunct="1">
              <a:spcBef>
                <a:spcPct val="50000"/>
              </a:spcBef>
              <a:defRPr/>
            </a:pPr>
            <a:r>
              <a:rPr lang="en-US" sz="2600" b="1" dirty="0">
                <a:solidFill>
                  <a:srgbClr val="C00000"/>
                </a:solidFill>
                <a:latin typeface="Tahoma" pitchFamily="34" charset="0"/>
                <a:ea typeface="+mj-ea"/>
                <a:cs typeface="Tahoma" pitchFamily="34" charset="0"/>
              </a:rPr>
              <a:t>HETERO-ASSOCIATIVE MEMORY NETWORK</a:t>
            </a:r>
          </a:p>
        </p:txBody>
      </p:sp>
      <p:graphicFrame>
        <p:nvGraphicFramePr>
          <p:cNvPr id="3076" name="Object 12"/>
          <p:cNvGraphicFramePr>
            <a:graphicFrameLocks noChangeAspect="1"/>
          </p:cNvGraphicFramePr>
          <p:nvPr/>
        </p:nvGraphicFramePr>
        <p:xfrm>
          <a:off x="4038600" y="3429000"/>
          <a:ext cx="1865313" cy="666750"/>
        </p:xfrm>
        <a:graphic>
          <a:graphicData uri="http://schemas.openxmlformats.org/presentationml/2006/ole">
            <mc:AlternateContent xmlns:mc="http://schemas.openxmlformats.org/markup-compatibility/2006">
              <mc:Choice xmlns:v="urn:schemas-microsoft-com:vml" Requires="v">
                <p:oleObj name="Equation" r:id="rId6" imgW="1244520" imgH="444240" progId="Equation.3">
                  <p:embed/>
                </p:oleObj>
              </mc:Choice>
              <mc:Fallback>
                <p:oleObj name="Equation" r:id="rId6" imgW="1244520" imgH="44424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3429000"/>
                        <a:ext cx="1865313"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Box 13"/>
          <p:cNvSpPr txBox="1">
            <a:spLocks noChangeArrowheads="1"/>
          </p:cNvSpPr>
          <p:nvPr/>
        </p:nvSpPr>
        <p:spPr bwMode="auto">
          <a:xfrm>
            <a:off x="1447800" y="6858000"/>
            <a:ext cx="4953000" cy="396875"/>
          </a:xfrm>
          <a:prstGeom prst="rect">
            <a:avLst/>
          </a:prstGeom>
          <a:noFill/>
          <a:ln w="9525">
            <a:noFill/>
            <a:miter lim="800000"/>
            <a:headEnd/>
            <a:tailEnd/>
          </a:ln>
        </p:spPr>
        <p:txBody>
          <a:bodyPr>
            <a:spAutoFit/>
          </a:bodyPr>
          <a:lstStyle/>
          <a:p>
            <a:pPr lvl="2" eaLnBrk="1" hangingPunct="1"/>
            <a:endParaRPr lang="en-US" sz="2000">
              <a:latin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
          <p:cNvSpPr txBox="1">
            <a:spLocks noGrp="1"/>
          </p:cNvSpPr>
          <p:nvPr>
            <p:ph type="title"/>
          </p:nvPr>
        </p:nvSpPr>
        <p:spPr>
          <a:xfrm>
            <a:off x="629842" y="457203"/>
            <a:ext cx="5058926" cy="74201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Calibri"/>
              <a:buNone/>
            </a:pPr>
            <a:r>
              <a:rPr lang="en-US" sz="4800" b="1"/>
              <a:t>Course Outcomes</a:t>
            </a:r>
            <a:endParaRPr sz="4800" b="1"/>
          </a:p>
        </p:txBody>
      </p:sp>
      <p:sp>
        <p:nvSpPr>
          <p:cNvPr id="203" name="Google Shape;203;p3"/>
          <p:cNvSpPr txBox="1">
            <a:spLocks noGrp="1"/>
          </p:cNvSpPr>
          <p:nvPr>
            <p:ph type="sldNum" idx="12"/>
          </p:nvPr>
        </p:nvSpPr>
        <p:spPr>
          <a:xfrm>
            <a:off x="6457950" y="6356353"/>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graphicFrame>
        <p:nvGraphicFramePr>
          <p:cNvPr id="5" name="Table 4"/>
          <p:cNvGraphicFramePr>
            <a:graphicFrameLocks noGrp="1"/>
          </p:cNvGraphicFramePr>
          <p:nvPr/>
        </p:nvGraphicFramePr>
        <p:xfrm>
          <a:off x="247339" y="1556928"/>
          <a:ext cx="8600607" cy="4783910"/>
        </p:xfrm>
        <a:graphic>
          <a:graphicData uri="http://schemas.openxmlformats.org/drawingml/2006/table">
            <a:tbl>
              <a:tblPr/>
              <a:tblGrid>
                <a:gridCol w="630704">
                  <a:extLst>
                    <a:ext uri="{9D8B030D-6E8A-4147-A177-3AD203B41FA5}">
                      <a16:colId xmlns:a16="http://schemas.microsoft.com/office/drawing/2014/main" val="20000"/>
                    </a:ext>
                  </a:extLst>
                </a:gridCol>
                <a:gridCol w="7040663">
                  <a:extLst>
                    <a:ext uri="{9D8B030D-6E8A-4147-A177-3AD203B41FA5}">
                      <a16:colId xmlns:a16="http://schemas.microsoft.com/office/drawing/2014/main" val="20001"/>
                    </a:ext>
                  </a:extLst>
                </a:gridCol>
                <a:gridCol w="929240">
                  <a:extLst>
                    <a:ext uri="{9D8B030D-6E8A-4147-A177-3AD203B41FA5}">
                      <a16:colId xmlns:a16="http://schemas.microsoft.com/office/drawing/2014/main" val="20002"/>
                    </a:ext>
                  </a:extLst>
                </a:gridCol>
              </a:tblGrid>
              <a:tr h="896983">
                <a:tc>
                  <a:txBody>
                    <a:bodyPr/>
                    <a:lstStyle/>
                    <a:p>
                      <a:pPr marL="0" marR="53975">
                        <a:lnSpc>
                          <a:spcPct val="115000"/>
                        </a:lnSpc>
                        <a:spcBef>
                          <a:spcPts val="0"/>
                        </a:spcBef>
                        <a:spcAft>
                          <a:spcPts val="1000"/>
                        </a:spcAft>
                      </a:pPr>
                      <a:r>
                        <a:rPr lang="en-US" sz="2000" b="1" dirty="0" err="1">
                          <a:solidFill>
                            <a:srgbClr val="000000"/>
                          </a:solidFill>
                          <a:latin typeface="Calibri Light"/>
                          <a:ea typeface="Calibri"/>
                          <a:cs typeface="Calibri"/>
                        </a:rPr>
                        <a:t>CO1</a:t>
                      </a:r>
                      <a:endParaRPr lang="en-US" sz="2000" b="1" dirty="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marL="0" marR="0" fontAlgn="base">
                        <a:lnSpc>
                          <a:spcPct val="115000"/>
                        </a:lnSpc>
                        <a:spcBef>
                          <a:spcPts val="0"/>
                        </a:spcBef>
                        <a:spcAft>
                          <a:spcPts val="0"/>
                        </a:spcAft>
                      </a:pPr>
                      <a:r>
                        <a:rPr lang="en-US" sz="2000" b="1">
                          <a:solidFill>
                            <a:srgbClr val="000000"/>
                          </a:solidFill>
                          <a:latin typeface="Calibri Light"/>
                          <a:ea typeface="Times New Roman"/>
                          <a:cs typeface="Times New Roman"/>
                        </a:rPr>
                        <a:t>Identify and describe soft computing techniques and their roles in building intelligent. Machines</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1</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10000"/>
                  </a:ext>
                </a:extLst>
              </a:tr>
              <a:tr h="896983">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CO2</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fontAlgn="base">
                        <a:lnSpc>
                          <a:spcPct val="115000"/>
                        </a:lnSpc>
                        <a:spcBef>
                          <a:spcPts val="0"/>
                        </a:spcBef>
                        <a:spcAft>
                          <a:spcPts val="0"/>
                        </a:spcAft>
                      </a:pPr>
                      <a:r>
                        <a:rPr lang="en-US" sz="2000" b="1">
                          <a:solidFill>
                            <a:srgbClr val="000000"/>
                          </a:solidFill>
                          <a:latin typeface="Calibri Light"/>
                          <a:ea typeface="Times New Roman"/>
                          <a:cs typeface="Times New Roman"/>
                        </a:rPr>
                        <a:t>Recognize the feasibility of applying a soft computing methodology for a particular problem.</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2,4</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0001"/>
                  </a:ext>
                </a:extLst>
              </a:tr>
              <a:tr h="1494972">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CO3</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a:txBody>
                    <a:bodyPr/>
                    <a:lstStyle/>
                    <a:p>
                      <a:pPr marL="0" marR="0" fontAlgn="base">
                        <a:lnSpc>
                          <a:spcPct val="115000"/>
                        </a:lnSpc>
                        <a:spcBef>
                          <a:spcPts val="0"/>
                        </a:spcBef>
                        <a:spcAft>
                          <a:spcPts val="0"/>
                        </a:spcAft>
                      </a:pPr>
                      <a:r>
                        <a:rPr lang="en-US" sz="2000" b="1" dirty="0">
                          <a:solidFill>
                            <a:srgbClr val="000000"/>
                          </a:solidFill>
                          <a:latin typeface="Calibri Light"/>
                          <a:ea typeface="Times New Roman"/>
                          <a:cs typeface="Times New Roman"/>
                        </a:rPr>
                        <a:t>Apply fuzzy logic and reasoning to handle uncertainty and solve engineering problems, genetic algorithms to combinatorial optimization problems and neural networks to pattern classification and regression problems.</a:t>
                      </a:r>
                      <a:endParaRPr lang="en-US" sz="2000" b="1" dirty="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3</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2"/>
                  </a:ext>
                </a:extLst>
              </a:tr>
              <a:tr h="896983">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CO4</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fontAlgn="base">
                        <a:lnSpc>
                          <a:spcPct val="115000"/>
                        </a:lnSpc>
                        <a:spcBef>
                          <a:spcPts val="0"/>
                        </a:spcBef>
                        <a:spcAft>
                          <a:spcPts val="0"/>
                        </a:spcAft>
                      </a:pPr>
                      <a:r>
                        <a:rPr lang="en-US" sz="2000" b="1">
                          <a:solidFill>
                            <a:srgbClr val="000000"/>
                          </a:solidFill>
                          <a:latin typeface="Calibri Light"/>
                          <a:ea typeface="Times New Roman"/>
                          <a:cs typeface="Times New Roman"/>
                        </a:rPr>
                        <a:t>Effectively use modern software tools to solve real problems using a soft computing approach.</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3</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597989">
                <a:tc>
                  <a:txBody>
                    <a:bodyPr/>
                    <a:lstStyle/>
                    <a:p>
                      <a:pPr marL="0" marR="53975">
                        <a:lnSpc>
                          <a:spcPct val="115000"/>
                        </a:lnSpc>
                        <a:spcBef>
                          <a:spcPts val="0"/>
                        </a:spcBef>
                        <a:spcAft>
                          <a:spcPts val="1000"/>
                        </a:spcAft>
                      </a:pPr>
                      <a:r>
                        <a:rPr lang="en-US" sz="2000" b="1">
                          <a:solidFill>
                            <a:srgbClr val="000000"/>
                          </a:solidFill>
                          <a:latin typeface="Calibri Light"/>
                          <a:ea typeface="Calibri"/>
                          <a:cs typeface="Calibri"/>
                        </a:rPr>
                        <a:t>CO5</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53975">
                        <a:lnSpc>
                          <a:spcPct val="115000"/>
                        </a:lnSpc>
                        <a:spcBef>
                          <a:spcPts val="0"/>
                        </a:spcBef>
                        <a:spcAft>
                          <a:spcPts val="1000"/>
                        </a:spcAft>
                      </a:pPr>
                      <a:r>
                        <a:rPr lang="en-US" sz="2000" b="1">
                          <a:solidFill>
                            <a:srgbClr val="000000"/>
                          </a:solidFill>
                          <a:latin typeface="Calibri Light"/>
                          <a:ea typeface="Times New Roman"/>
                          <a:cs typeface="Times New Roman"/>
                        </a:rPr>
                        <a:t>Evaluate various soft computing approaches for a given problem.</a:t>
                      </a:r>
                      <a:endParaRPr lang="en-US" sz="2000" b="1">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53975">
                        <a:lnSpc>
                          <a:spcPct val="115000"/>
                        </a:lnSpc>
                        <a:spcBef>
                          <a:spcPts val="0"/>
                        </a:spcBef>
                        <a:spcAft>
                          <a:spcPts val="1000"/>
                        </a:spcAft>
                      </a:pPr>
                      <a:r>
                        <a:rPr lang="en-US" sz="2000" b="1" dirty="0">
                          <a:solidFill>
                            <a:srgbClr val="000000"/>
                          </a:solidFill>
                          <a:latin typeface="Calibri Light"/>
                          <a:ea typeface="Calibri"/>
                          <a:cs typeface="Calibri"/>
                        </a:rPr>
                        <a:t>4</a:t>
                      </a:r>
                      <a:endParaRPr lang="en-US" sz="2000" b="1" dirty="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5"/>
          <p:cNvGraphicFramePr>
            <a:graphicFrameLocks noGrp="1" noChangeAspect="1"/>
          </p:cNvGraphicFramePr>
          <p:nvPr>
            <p:ph sz="quarter" idx="1"/>
          </p:nvPr>
        </p:nvGraphicFramePr>
        <p:xfrm>
          <a:off x="1219200" y="1371600"/>
          <a:ext cx="2897188" cy="1371600"/>
        </p:xfrm>
        <a:graphic>
          <a:graphicData uri="http://schemas.openxmlformats.org/presentationml/2006/ole">
            <mc:AlternateContent xmlns:mc="http://schemas.openxmlformats.org/markup-compatibility/2006">
              <mc:Choice xmlns:v="urn:schemas-microsoft-com:vml" Requires="v">
                <p:oleObj name="Equation" r:id="rId2" imgW="1930320" imgH="914400" progId="Equation.3">
                  <p:embed/>
                </p:oleObj>
              </mc:Choice>
              <mc:Fallback>
                <p:oleObj name="Equation" r:id="rId2" imgW="1930320" imgH="9144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2897188"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7"/>
          <p:cNvGraphicFramePr>
            <a:graphicFrameLocks noGrp="1" noChangeAspect="1"/>
          </p:cNvGraphicFramePr>
          <p:nvPr>
            <p:ph sz="quarter" idx="2"/>
          </p:nvPr>
        </p:nvGraphicFramePr>
        <p:xfrm>
          <a:off x="4572000" y="1371600"/>
          <a:ext cx="2989263" cy="1371600"/>
        </p:xfrm>
        <a:graphic>
          <a:graphicData uri="http://schemas.openxmlformats.org/presentationml/2006/ole">
            <mc:AlternateContent xmlns:mc="http://schemas.openxmlformats.org/markup-compatibility/2006">
              <mc:Choice xmlns:v="urn:schemas-microsoft-com:vml" Requires="v">
                <p:oleObj name="Equation" r:id="rId4" imgW="1993680" imgH="914400" progId="Equation.3">
                  <p:embed/>
                </p:oleObj>
              </mc:Choice>
              <mc:Fallback>
                <p:oleObj name="Equation" r:id="rId4" imgW="1993680" imgH="9144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71600"/>
                        <a:ext cx="2989263"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10"/>
          <p:cNvGraphicFramePr>
            <a:graphicFrameLocks noGrp="1" noChangeAspect="1"/>
          </p:cNvGraphicFramePr>
          <p:nvPr>
            <p:ph sz="quarter" idx="3"/>
          </p:nvPr>
        </p:nvGraphicFramePr>
        <p:xfrm>
          <a:off x="1143000" y="2895600"/>
          <a:ext cx="2952750" cy="1371600"/>
        </p:xfrm>
        <a:graphic>
          <a:graphicData uri="http://schemas.openxmlformats.org/presentationml/2006/ole">
            <mc:AlternateContent xmlns:mc="http://schemas.openxmlformats.org/markup-compatibility/2006">
              <mc:Choice xmlns:v="urn:schemas-microsoft-com:vml" Requires="v">
                <p:oleObj name="Equation" r:id="rId6" imgW="1968480" imgH="914400" progId="Equation.3">
                  <p:embed/>
                </p:oleObj>
              </mc:Choice>
              <mc:Fallback>
                <p:oleObj name="Equation" r:id="rId6" imgW="1968480" imgH="9144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2895600"/>
                        <a:ext cx="295275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13"/>
          <p:cNvGraphicFramePr>
            <a:graphicFrameLocks noGrp="1" noChangeAspect="1"/>
          </p:cNvGraphicFramePr>
          <p:nvPr>
            <p:ph sz="quarter" idx="4"/>
          </p:nvPr>
        </p:nvGraphicFramePr>
        <p:xfrm>
          <a:off x="4630738" y="2895600"/>
          <a:ext cx="2989262" cy="1371600"/>
        </p:xfrm>
        <a:graphic>
          <a:graphicData uri="http://schemas.openxmlformats.org/presentationml/2006/ole">
            <mc:AlternateContent xmlns:mc="http://schemas.openxmlformats.org/markup-compatibility/2006">
              <mc:Choice xmlns:v="urn:schemas-microsoft-com:vml" Requires="v">
                <p:oleObj name="Equation" r:id="rId8" imgW="1993680" imgH="914400" progId="Equation.3">
                  <p:embed/>
                </p:oleObj>
              </mc:Choice>
              <mc:Fallback>
                <p:oleObj name="Equation" r:id="rId8" imgW="1993680" imgH="9144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0738" y="2895600"/>
                        <a:ext cx="2989262"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5" name="Text Box 4"/>
          <p:cNvSpPr txBox="1">
            <a:spLocks noChangeArrowheads="1"/>
          </p:cNvSpPr>
          <p:nvPr/>
        </p:nvSpPr>
        <p:spPr bwMode="auto">
          <a:xfrm>
            <a:off x="2438400" y="304800"/>
            <a:ext cx="5181600" cy="492125"/>
          </a:xfrm>
          <a:prstGeom prst="rect">
            <a:avLst/>
          </a:prstGeom>
          <a:noFill/>
          <a:ln w="9525">
            <a:noFill/>
            <a:miter lim="800000"/>
            <a:headEnd/>
            <a:tailEnd/>
          </a:ln>
        </p:spPr>
        <p:txBody>
          <a:bodyPr wrap="square">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COMPUTING THE WEIGHTS</a:t>
            </a:r>
          </a:p>
        </p:txBody>
      </p:sp>
      <p:graphicFrame>
        <p:nvGraphicFramePr>
          <p:cNvPr id="4102" name="Object 16"/>
          <p:cNvGraphicFramePr>
            <a:graphicFrameLocks noChangeAspect="1"/>
          </p:cNvGraphicFramePr>
          <p:nvPr/>
        </p:nvGraphicFramePr>
        <p:xfrm>
          <a:off x="3697288" y="4343400"/>
          <a:ext cx="1636712" cy="1374775"/>
        </p:xfrm>
        <a:graphic>
          <a:graphicData uri="http://schemas.openxmlformats.org/presentationml/2006/ole">
            <mc:AlternateContent xmlns:mc="http://schemas.openxmlformats.org/markup-compatibility/2006">
              <mc:Choice xmlns:v="urn:schemas-microsoft-com:vml" Requires="v">
                <p:oleObj name="Equation" r:id="rId10" imgW="774360" imgH="914400" progId="Equation.3">
                  <p:embed/>
                </p:oleObj>
              </mc:Choice>
              <mc:Fallback>
                <p:oleObj name="Equation" r:id="rId10" imgW="774360" imgH="9144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7288" y="4343400"/>
                        <a:ext cx="1636712" cy="137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7"/>
          <p:cNvGraphicFramePr>
            <a:graphicFrameLocks noGrp="1" noChangeAspect="1"/>
          </p:cNvGraphicFramePr>
          <p:nvPr>
            <p:ph sz="half" idx="1"/>
          </p:nvPr>
        </p:nvGraphicFramePr>
        <p:xfrm>
          <a:off x="685800" y="1143000"/>
          <a:ext cx="2705100" cy="2076450"/>
        </p:xfrm>
        <a:graphic>
          <a:graphicData uri="http://schemas.openxmlformats.org/presentationml/2006/ole">
            <mc:AlternateContent xmlns:mc="http://schemas.openxmlformats.org/markup-compatibility/2006">
              <mc:Choice xmlns:v="urn:schemas-microsoft-com:vml" Requires="v">
                <p:oleObj name="Equation" r:id="rId2" imgW="1803240" imgH="1384200" progId="Equation.3">
                  <p:embed/>
                </p:oleObj>
              </mc:Choice>
              <mc:Fallback>
                <p:oleObj name="Equation" r:id="rId2" imgW="1803240" imgH="13842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2705100" cy="207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9"/>
          <p:cNvGraphicFramePr>
            <a:graphicFrameLocks noGrp="1" noChangeAspect="1"/>
          </p:cNvGraphicFramePr>
          <p:nvPr>
            <p:ph sz="quarter" idx="2"/>
          </p:nvPr>
        </p:nvGraphicFramePr>
        <p:xfrm>
          <a:off x="4876800" y="1066800"/>
          <a:ext cx="2587625" cy="2073275"/>
        </p:xfrm>
        <a:graphic>
          <a:graphicData uri="http://schemas.openxmlformats.org/presentationml/2006/ole">
            <mc:AlternateContent xmlns:mc="http://schemas.openxmlformats.org/markup-compatibility/2006">
              <mc:Choice xmlns:v="urn:schemas-microsoft-com:vml" Requires="v">
                <p:oleObj name="Equation" r:id="rId4" imgW="1726920" imgH="1384200" progId="Equation.3">
                  <p:embed/>
                </p:oleObj>
              </mc:Choice>
              <mc:Fallback>
                <p:oleObj name="Equation" r:id="rId4" imgW="1726920" imgH="13842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066800"/>
                        <a:ext cx="2587625" cy="207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12"/>
          <p:cNvGraphicFramePr>
            <a:graphicFrameLocks noGrp="1" noChangeAspect="1"/>
          </p:cNvGraphicFramePr>
          <p:nvPr>
            <p:ph sz="quarter" idx="3"/>
          </p:nvPr>
        </p:nvGraphicFramePr>
        <p:xfrm>
          <a:off x="685800" y="3429000"/>
          <a:ext cx="3354388" cy="2078038"/>
        </p:xfrm>
        <a:graphic>
          <a:graphicData uri="http://schemas.openxmlformats.org/presentationml/2006/ole">
            <mc:AlternateContent xmlns:mc="http://schemas.openxmlformats.org/markup-compatibility/2006">
              <mc:Choice xmlns:v="urn:schemas-microsoft-com:vml" Requires="v">
                <p:oleObj name="Equation" r:id="rId6" imgW="2234880" imgH="1384200" progId="Equation.3">
                  <p:embed/>
                </p:oleObj>
              </mc:Choice>
              <mc:Fallback>
                <p:oleObj name="Equation" r:id="rId6" imgW="2234880" imgH="13842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429000"/>
                        <a:ext cx="3354388" cy="207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7" name="Text Box 4"/>
          <p:cNvSpPr txBox="1">
            <a:spLocks noChangeArrowheads="1"/>
          </p:cNvSpPr>
          <p:nvPr/>
        </p:nvSpPr>
        <p:spPr bwMode="auto">
          <a:xfrm>
            <a:off x="2133600" y="228600"/>
            <a:ext cx="5867400" cy="492125"/>
          </a:xfrm>
          <a:prstGeom prst="rect">
            <a:avLst/>
          </a:prstGeom>
          <a:noFill/>
          <a:ln w="9525">
            <a:noFill/>
            <a:miter lim="800000"/>
            <a:headEnd/>
            <a:tailEnd/>
          </a:ln>
        </p:spPr>
        <p:txBody>
          <a:bodyPr wrap="square">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TEST/ RECALL THE NETWORK</a:t>
            </a:r>
          </a:p>
        </p:txBody>
      </p:sp>
      <p:sp>
        <p:nvSpPr>
          <p:cNvPr id="5126" name="Text Box 15"/>
          <p:cNvSpPr txBox="1">
            <a:spLocks noChangeArrowheads="1"/>
          </p:cNvSpPr>
          <p:nvPr/>
        </p:nvSpPr>
        <p:spPr bwMode="auto">
          <a:xfrm>
            <a:off x="4572000" y="3429000"/>
            <a:ext cx="4089400" cy="1431925"/>
          </a:xfrm>
          <a:prstGeom prst="rect">
            <a:avLst/>
          </a:prstGeom>
          <a:noFill/>
          <a:ln w="9525">
            <a:noFill/>
            <a:miter lim="800000"/>
            <a:headEnd/>
            <a:tailEnd/>
          </a:ln>
        </p:spPr>
        <p:txBody>
          <a:bodyPr>
            <a:spAutoFit/>
          </a:bodyPr>
          <a:lstStyle/>
          <a:p>
            <a:pPr eaLnBrk="1" hangingPunct="1">
              <a:lnSpc>
                <a:spcPct val="90000"/>
              </a:lnSpc>
              <a:spcBef>
                <a:spcPct val="20000"/>
              </a:spcBef>
            </a:pPr>
            <a:r>
              <a:rPr lang="en-US" sz="2200">
                <a:latin typeface="Times New Roman" pitchFamily="18" charset="0"/>
              </a:rPr>
              <a:t>(1 0 0 0), (1 1 0 0)  class (1, 0)</a:t>
            </a:r>
          </a:p>
          <a:p>
            <a:pPr eaLnBrk="1" hangingPunct="1">
              <a:lnSpc>
                <a:spcPct val="90000"/>
              </a:lnSpc>
              <a:spcBef>
                <a:spcPct val="20000"/>
              </a:spcBef>
            </a:pPr>
            <a:r>
              <a:rPr lang="en-US" sz="2200">
                <a:latin typeface="Times New Roman" pitchFamily="18" charset="0"/>
              </a:rPr>
              <a:t>(0 0 0 1), (0 0 1 1)  class (0, 1)</a:t>
            </a:r>
          </a:p>
          <a:p>
            <a:pPr eaLnBrk="1" hangingPunct="1">
              <a:lnSpc>
                <a:spcPct val="90000"/>
              </a:lnSpc>
              <a:spcBef>
                <a:spcPct val="20000"/>
              </a:spcBef>
            </a:pPr>
            <a:r>
              <a:rPr lang="en-US" sz="2200">
                <a:latin typeface="Times New Roman" pitchFamily="18" charset="0"/>
              </a:rPr>
              <a:t>(0 1 1 0) is not sufficiently similar to any class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447800" y="381000"/>
            <a:ext cx="5472413" cy="762000"/>
          </a:xfrm>
        </p:spPr>
        <p:txBody>
          <a:bodyPr>
            <a:normAutofit fontScale="90000"/>
          </a:bodyPr>
          <a:lstStyle/>
          <a:p>
            <a:pPr algn="ctr" eaLnBrk="1" fontAlgn="auto" hangingPunct="1">
              <a:spcAft>
                <a:spcPts val="0"/>
              </a:spcAft>
              <a:defRPr/>
            </a:pPr>
            <a:r>
              <a:rPr lang="en-US" b="1" dirty="0"/>
              <a:t>References</a:t>
            </a:r>
            <a:br>
              <a:rPr lang="en-US" b="1" dirty="0"/>
            </a:br>
            <a:endParaRPr lang="en-US" b="1" dirty="0"/>
          </a:p>
        </p:txBody>
      </p:sp>
      <p:sp>
        <p:nvSpPr>
          <p:cNvPr id="30725" name="Rectangle 3"/>
          <p:cNvSpPr>
            <a:spLocks noGrp="1" noChangeArrowheads="1"/>
          </p:cNvSpPr>
          <p:nvPr>
            <p:ph idx="1"/>
          </p:nvPr>
        </p:nvSpPr>
        <p:spPr bwMode="auto">
          <a:xfrm>
            <a:off x="685800" y="1600200"/>
            <a:ext cx="8269288" cy="4532313"/>
          </a:xfrm>
          <a:noFill/>
          <a:ln>
            <a:miter lim="800000"/>
            <a:headEnd/>
            <a:tailEnd/>
          </a:ln>
        </p:spPr>
        <p:txBody>
          <a:bodyPr vert="horz" wrap="square" lIns="91440" tIns="45720" rIns="91440" bIns="45720" numCol="1" anchor="t" anchorCtr="0" compatLnSpc="1">
            <a:prstTxWarp prst="textNoShape">
              <a:avLst/>
            </a:prstTxWarp>
          </a:bodyPr>
          <a:lstStyle/>
          <a:p>
            <a:pPr marL="457200" indent="-457200" fontAlgn="auto">
              <a:spcBef>
                <a:spcPts val="0"/>
              </a:spcBef>
              <a:spcAft>
                <a:spcPts val="0"/>
              </a:spcAft>
              <a:buFont typeface="+mj-lt"/>
              <a:buAutoNum type="arabicPeriod"/>
              <a:defRPr/>
            </a:pPr>
            <a:r>
              <a:rPr lang="en-US" sz="2400" dirty="0">
                <a:solidFill>
                  <a:schemeClr val="tx1">
                    <a:lumMod val="50000"/>
                    <a:lumOff val="50000"/>
                  </a:schemeClr>
                </a:solidFill>
                <a:latin typeface="Garamond" pitchFamily="18" charset="0"/>
              </a:rPr>
              <a:t>“</a:t>
            </a:r>
            <a:r>
              <a:rPr lang="en-US" sz="2400" b="1" dirty="0">
                <a:solidFill>
                  <a:schemeClr val="tx1">
                    <a:lumMod val="50000"/>
                    <a:lumOff val="50000"/>
                  </a:schemeClr>
                </a:solidFill>
                <a:latin typeface="Garamond" pitchFamily="18" charset="0"/>
              </a:rPr>
              <a:t>Principles of Soft Computing, 2</a:t>
            </a:r>
            <a:r>
              <a:rPr lang="en-US" sz="2400" b="1" baseline="30000" dirty="0">
                <a:solidFill>
                  <a:schemeClr val="tx1">
                    <a:lumMod val="50000"/>
                    <a:lumOff val="50000"/>
                  </a:schemeClr>
                </a:solidFill>
                <a:latin typeface="Garamond" pitchFamily="18" charset="0"/>
              </a:rPr>
              <a:t>nd</a:t>
            </a:r>
            <a:r>
              <a:rPr lang="en-US" sz="2400" b="1" dirty="0">
                <a:solidFill>
                  <a:schemeClr val="tx1">
                    <a:lumMod val="50000"/>
                    <a:lumOff val="50000"/>
                  </a:schemeClr>
                </a:solidFill>
                <a:latin typeface="Garamond" pitchFamily="18" charset="0"/>
              </a:rPr>
              <a:t> Edition</a:t>
            </a:r>
            <a:r>
              <a:rPr lang="en-US" sz="2400" dirty="0">
                <a:solidFill>
                  <a:schemeClr val="tx1">
                    <a:lumMod val="50000"/>
                    <a:lumOff val="50000"/>
                  </a:schemeClr>
                </a:solidFill>
                <a:latin typeface="Garamond" pitchFamily="18" charset="0"/>
              </a:rPr>
              <a:t>” </a:t>
            </a:r>
            <a:r>
              <a:rPr lang="en-US" sz="2000" dirty="0">
                <a:solidFill>
                  <a:schemeClr val="tx1">
                    <a:lumMod val="50000"/>
                    <a:lumOff val="50000"/>
                  </a:schemeClr>
                </a:solidFill>
                <a:latin typeface="Garamond" pitchFamily="18" charset="0"/>
              </a:rPr>
              <a:t>by S.N. </a:t>
            </a:r>
            <a:r>
              <a:rPr lang="en-US" sz="2000" dirty="0" err="1">
                <a:solidFill>
                  <a:schemeClr val="tx1">
                    <a:lumMod val="50000"/>
                    <a:lumOff val="50000"/>
                  </a:schemeClr>
                </a:solidFill>
                <a:latin typeface="Garamond" pitchFamily="18" charset="0"/>
              </a:rPr>
              <a:t>Sivanandam</a:t>
            </a:r>
            <a:r>
              <a:rPr lang="en-US" sz="2000" dirty="0">
                <a:solidFill>
                  <a:schemeClr val="tx1">
                    <a:lumMod val="50000"/>
                    <a:lumOff val="50000"/>
                  </a:schemeClr>
                </a:solidFill>
                <a:latin typeface="Garamond" pitchFamily="18" charset="0"/>
              </a:rPr>
              <a:t> &amp; SN </a:t>
            </a:r>
            <a:r>
              <a:rPr lang="en-US" sz="2000" dirty="0" err="1">
                <a:solidFill>
                  <a:schemeClr val="tx1">
                    <a:lumMod val="50000"/>
                    <a:lumOff val="50000"/>
                  </a:schemeClr>
                </a:solidFill>
                <a:latin typeface="Garamond" pitchFamily="18" charset="0"/>
              </a:rPr>
              <a:t>Deepa</a:t>
            </a:r>
            <a:r>
              <a:rPr lang="en-US" sz="2000" dirty="0">
                <a:solidFill>
                  <a:schemeClr val="tx1">
                    <a:lumMod val="50000"/>
                    <a:lumOff val="50000"/>
                  </a:schemeClr>
                </a:solidFill>
                <a:latin typeface="Garamond" pitchFamily="18" charset="0"/>
              </a:rPr>
              <a:t>,</a:t>
            </a:r>
            <a:r>
              <a:rPr lang="en-US" sz="2000" dirty="0">
                <a:solidFill>
                  <a:schemeClr val="tx1">
                    <a:lumMod val="50000"/>
                    <a:lumOff val="50000"/>
                  </a:schemeClr>
                </a:solidFill>
                <a:latin typeface="Garamond" pitchFamily="18" charset="0"/>
                <a:sym typeface="Symbol" pitchFamily="18" charset="2"/>
              </a:rPr>
              <a:t> Wiley India Pvt. Ltd.</a:t>
            </a:r>
          </a:p>
          <a:p>
            <a:pPr marL="457200" indent="-457200" algn="just">
              <a:buAutoNum type="arabicPeriod"/>
            </a:pPr>
            <a:endParaRPr lang="en-US" sz="2000" dirty="0"/>
          </a:p>
          <a:p>
            <a:pPr marL="457200" indent="-457200" algn="just">
              <a:buAutoNum type="arabicPeriod"/>
            </a:pPr>
            <a:r>
              <a:rPr lang="en-US" sz="2000" dirty="0"/>
              <a:t>Link :</a:t>
            </a:r>
          </a:p>
          <a:p>
            <a:pPr marL="457200" indent="-457200" algn="just">
              <a:buNone/>
            </a:pPr>
            <a:r>
              <a:rPr lang="en-US" sz="2000" dirty="0"/>
              <a:t>        </a:t>
            </a:r>
            <a:r>
              <a:rPr lang="en-US" sz="2000" dirty="0">
                <a:hlinkClick r:id="rId2"/>
              </a:rPr>
              <a:t>https://</a:t>
            </a:r>
            <a:r>
              <a:rPr lang="en-US" sz="2000" dirty="0" err="1">
                <a:hlinkClick r:id="rId2"/>
              </a:rPr>
              <a:t>analyticsindiamag.com</a:t>
            </a:r>
            <a:r>
              <a:rPr lang="en-US" sz="2000" dirty="0">
                <a:hlinkClick r:id="rId2"/>
              </a:rPr>
              <a:t>/6-types-of-artificial-neural-networks-currently-being-used-in-</a:t>
            </a:r>
            <a:r>
              <a:rPr lang="en-US" sz="2000" dirty="0" err="1">
                <a:hlinkClick r:id="rId2"/>
              </a:rPr>
              <a:t>todays</a:t>
            </a:r>
            <a:r>
              <a:rPr lang="en-US" sz="2000" dirty="0">
                <a:hlinkClick r:id="rId2"/>
              </a:rPr>
              <a:t>-technology/</a:t>
            </a:r>
            <a:endParaRPr lang="en-US" sz="2000" dirty="0"/>
          </a:p>
          <a:p>
            <a:pPr marL="457200" indent="-457200" algn="just">
              <a:buNone/>
            </a:pPr>
            <a:endParaRPr lang="en-US" sz="2000" dirty="0"/>
          </a:p>
          <a:p>
            <a:pPr marL="457200" indent="-457200" algn="just">
              <a:buNone/>
            </a:pPr>
            <a:r>
              <a:rPr lang="en-US" sz="2000" dirty="0"/>
              <a:t>       </a:t>
            </a:r>
          </a:p>
        </p:txBody>
      </p:sp>
      <p:sp>
        <p:nvSpPr>
          <p:cNvPr id="30726" name="Slide Number Placeholder 5"/>
          <p:cNvSpPr>
            <a:spLocks noGrp="1"/>
          </p:cNvSpPr>
          <p:nvPr>
            <p:ph type="sldNum" sz="quarter" idx="12"/>
          </p:nvPr>
        </p:nvSpPr>
        <p:spPr bwMode="auto">
          <a:xfrm>
            <a:off x="7239000" y="6243638"/>
            <a:ext cx="1905000" cy="457200"/>
          </a:xfrm>
          <a:noFill/>
          <a:ln>
            <a:miter lim="800000"/>
            <a:headEnd/>
            <a:tailEnd/>
          </a:ln>
        </p:spPr>
        <p:txBody>
          <a:bodyPr wrap="square" numCol="1" anchorCtr="0" compatLnSpc="1">
            <a:prstTxWarp prst="textNoShape">
              <a:avLst/>
            </a:prstTxWarp>
          </a:bodyPr>
          <a:lstStyle/>
          <a:p>
            <a:fld id="{EFFBEFF0-3DFD-4B60-AF50-E7FDD8D45A55}" type="slidenum">
              <a:rPr lang="en-US" b="0" smtClean="0">
                <a:solidFill>
                  <a:schemeClr val="tx1"/>
                </a:solidFill>
              </a:rPr>
              <a:pPr/>
              <a:t>32</a:t>
            </a:fld>
            <a:endParaRPr lang="en-US" b="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9144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7010400" y="0"/>
            <a:ext cx="13716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7626846" y="0"/>
            <a:ext cx="497979"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550070" y="6294598"/>
            <a:ext cx="418759"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292895" y="5129690"/>
            <a:ext cx="1296233"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114427" y="2249080"/>
            <a:ext cx="8043861"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1981200" y="1214279"/>
            <a:ext cx="1822847"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174081" y="1214279"/>
            <a:ext cx="1822847"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3" name="Group 28"/>
          <p:cNvGrpSpPr/>
          <p:nvPr/>
        </p:nvGrpSpPr>
        <p:grpSpPr>
          <a:xfrm>
            <a:off x="178141" y="152400"/>
            <a:ext cx="307922"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Rectangle 1"/>
          <p:cNvSpPr/>
          <p:nvPr/>
        </p:nvSpPr>
        <p:spPr>
          <a:xfrm>
            <a:off x="3085504" y="5394448"/>
            <a:ext cx="2589170" cy="646331"/>
          </a:xfrm>
          <a:prstGeom prst="rect">
            <a:avLst/>
          </a:prstGeom>
        </p:spPr>
        <p:txBody>
          <a:bodyPr wrap="none">
            <a:spAutoFit/>
          </a:bodyPr>
          <a:lstStyle/>
          <a:p>
            <a:r>
              <a:rPr lang="en-US" dirty="0">
                <a:latin typeface="Casper" panose="02000506000000020004" pitchFamily="2" charset="0"/>
                <a:ea typeface="Segoe UI" panose="020B0502040204020203" pitchFamily="34" charset="0"/>
                <a:cs typeface="Segoe UI" panose="020B0502040204020203" pitchFamily="34" charset="0"/>
              </a:rPr>
              <a:t>For queries</a:t>
            </a:r>
          </a:p>
          <a:p>
            <a:r>
              <a:rPr lang="en-US" dirty="0">
                <a:latin typeface="Casper" panose="02000506000000020004" pitchFamily="2" charset="0"/>
                <a:cs typeface="Segoe UI" panose="020B0502040204020203" pitchFamily="34" charset="0"/>
              </a:rPr>
              <a:t>Email: </a:t>
            </a:r>
            <a:r>
              <a:rPr lang="en-US" dirty="0" err="1">
                <a:latin typeface="Casper" panose="02000506000000020004" pitchFamily="2" charset="0"/>
                <a:cs typeface="Segoe UI" panose="020B0502040204020203" pitchFamily="34" charset="0"/>
              </a:rPr>
              <a:t>monika.e11032@cumail.in</a:t>
            </a:r>
            <a:endParaRPr lang="en-US" dirty="0"/>
          </a:p>
        </p:txBody>
      </p:sp>
    </p:spTree>
    <p:extLst>
      <p:ext uri="{BB962C8B-B14F-4D97-AF65-F5344CB8AC3E}">
        <p14:creationId xmlns:p14="http://schemas.microsoft.com/office/powerpoint/2010/main" val="265650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3"/>
            <a:ext cx="5058926" cy="742013"/>
          </a:xfrm>
        </p:spPr>
        <p:txBody>
          <a:bodyPr>
            <a:noAutofit/>
          </a:bodyPr>
          <a:lstStyle/>
          <a:p>
            <a:r>
              <a:rPr lang="en-US" sz="4800" b="1" dirty="0"/>
              <a:t>Table of Contents</a:t>
            </a:r>
          </a:p>
        </p:txBody>
      </p:sp>
      <p:sp>
        <p:nvSpPr>
          <p:cNvPr id="4" name="Text Placeholder 3"/>
          <p:cNvSpPr>
            <a:spLocks noGrp="1"/>
          </p:cNvSpPr>
          <p:nvPr>
            <p:ph type="body" sz="half" idx="2"/>
          </p:nvPr>
        </p:nvSpPr>
        <p:spPr>
          <a:xfrm>
            <a:off x="584870" y="1502764"/>
            <a:ext cx="7797129" cy="3811588"/>
          </a:xfrm>
        </p:spPr>
        <p:txBody>
          <a:bodyPr>
            <a:noAutofit/>
          </a:bodyPr>
          <a:lstStyle/>
          <a:p>
            <a:pPr>
              <a:buFont typeface="Arial" pitchFamily="34" charset="0"/>
              <a:buChar char="•"/>
            </a:pPr>
            <a:r>
              <a:rPr lang="en-US" sz="2800" dirty="0"/>
              <a:t>Associative Memory Networks</a:t>
            </a:r>
          </a:p>
          <a:p>
            <a:pPr>
              <a:buFont typeface="Arial" pitchFamily="34" charset="0"/>
              <a:buChar char="•"/>
            </a:pPr>
            <a:r>
              <a:rPr lang="en-US" sz="2800" dirty="0"/>
              <a:t>Bidirectional Associative Memory (BAM)</a:t>
            </a:r>
          </a:p>
          <a:p>
            <a:pPr>
              <a:buFont typeface="Arial" pitchFamily="34" charset="0"/>
              <a:buChar char="•"/>
            </a:pPr>
            <a:r>
              <a:rPr lang="en-US" sz="2800" dirty="0"/>
              <a:t>Hopfield Networks</a:t>
            </a:r>
          </a:p>
          <a:p>
            <a:pPr>
              <a:buFont typeface="Arial" pitchFamily="34" charset="0"/>
              <a:buChar char="•"/>
            </a:pPr>
            <a:r>
              <a:rPr lang="en-US" sz="2800" dirty="0"/>
              <a:t>Self-Organizing Feature Maps: </a:t>
            </a:r>
            <a:r>
              <a:rPr lang="en-US" sz="2800" dirty="0" err="1"/>
              <a:t>Kohonen</a:t>
            </a:r>
            <a:r>
              <a:rPr lang="en-US" sz="2800" dirty="0"/>
              <a:t> Self-Organizing Feature Maps.</a:t>
            </a:r>
            <a:endParaRPr lang="en-US" sz="2800" b="1" dirty="0"/>
          </a:p>
        </p:txBody>
      </p:sp>
      <p:sp>
        <p:nvSpPr>
          <p:cNvPr id="5" name="Slide Number Placeholder 4"/>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4281653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00200"/>
            <a:ext cx="8229600" cy="1143000"/>
          </a:xfrm>
        </p:spPr>
        <p:txBody>
          <a:bodyPr>
            <a:normAutofit fontScale="90000"/>
          </a:bodyPr>
          <a:lstStyle/>
          <a:p>
            <a:pPr algn="ctr"/>
            <a:r>
              <a:rPr lang="en-US" b="1" dirty="0"/>
              <a:t>Introduction to </a:t>
            </a:r>
            <a:br>
              <a:rPr lang="en-US" b="1" dirty="0"/>
            </a:br>
            <a:r>
              <a:rPr lang="en-US" b="1" dirty="0"/>
              <a:t>Neural Network Models</a:t>
            </a:r>
          </a:p>
        </p:txBody>
      </p:sp>
      <p:sp>
        <p:nvSpPr>
          <p:cNvPr id="3" name="Footer Placeholder 2"/>
          <p:cNvSpPr>
            <a:spLocks noGrp="1"/>
          </p:cNvSpPr>
          <p:nvPr>
            <p:ph type="ftr" sz="quarter" idx="11"/>
          </p:nvPr>
        </p:nvSpPr>
        <p:spPr/>
        <p:txBody>
          <a:bodyPr/>
          <a:lstStyle/>
          <a:p>
            <a:r>
              <a:rPr lang="en-US"/>
              <a:t>UIE, ECE Deptt.</a:t>
            </a:r>
          </a:p>
        </p:txBody>
      </p:sp>
      <p:sp>
        <p:nvSpPr>
          <p:cNvPr id="4" name="Slide Number Placeholder 3"/>
          <p:cNvSpPr>
            <a:spLocks noGrp="1"/>
          </p:cNvSpPr>
          <p:nvPr>
            <p:ph type="sldNum" sz="quarter" idx="12"/>
          </p:nvPr>
        </p:nvSpPr>
        <p:spPr/>
        <p:txBody>
          <a:bodyPr/>
          <a:lstStyle/>
          <a:p>
            <a:fld id="{3196E4FA-0509-4C1E-ADB1-D05ADE4219A2}"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A028-47DF-4C29-AE11-B17923C8086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58F7E8A-F2F0-4995-BDA6-865F590BEBC5}"/>
              </a:ext>
            </a:extLst>
          </p:cNvPr>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2238160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1B53-0CDA-4CDC-A3DE-5EE8621BDD6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8937B56-2A5F-45F4-9B8E-D4067B8BBEED}"/>
              </a:ext>
            </a:extLst>
          </p:cNvPr>
          <p:cNvSpPr>
            <a:spLocks noGrp="1"/>
          </p:cNvSpPr>
          <p:nvPr>
            <p:ph type="sldNum" sz="quarter" idx="12"/>
          </p:nvPr>
        </p:nvSpPr>
        <p:spPr/>
        <p:txBody>
          <a:bodyPr/>
          <a:lstStyle/>
          <a:p>
            <a:fld id="{BDCDBBEF-AA6C-4BA6-85B2-A17D7F280E38}" type="slidenum">
              <a:rPr lang="en-US" smtClean="0"/>
              <a:pPr/>
              <a:t>7</a:t>
            </a:fld>
            <a:endParaRPr lang="en-US"/>
          </a:p>
        </p:txBody>
      </p:sp>
      <p:pic>
        <p:nvPicPr>
          <p:cNvPr id="5" name="Picture 4">
            <a:extLst>
              <a:ext uri="{FF2B5EF4-FFF2-40B4-BE49-F238E27FC236}">
                <a16:creationId xmlns:a16="http://schemas.microsoft.com/office/drawing/2014/main" id="{A91597E8-98E2-48E8-AB50-F7E8A43477C7}"/>
              </a:ext>
            </a:extLst>
          </p:cNvPr>
          <p:cNvPicPr>
            <a:picLocks noChangeAspect="1"/>
          </p:cNvPicPr>
          <p:nvPr/>
        </p:nvPicPr>
        <p:blipFill rotWithShape="1">
          <a:blip r:embed="rId3"/>
          <a:srcRect t="3272" b="5439"/>
          <a:stretch/>
        </p:blipFill>
        <p:spPr>
          <a:xfrm>
            <a:off x="533400" y="136525"/>
            <a:ext cx="8382000" cy="6584952"/>
          </a:xfrm>
          <a:prstGeom prst="rect">
            <a:avLst/>
          </a:prstGeom>
        </p:spPr>
      </p:pic>
    </p:spTree>
    <p:extLst>
      <p:ext uri="{BB962C8B-B14F-4D97-AF65-F5344CB8AC3E}">
        <p14:creationId xmlns:p14="http://schemas.microsoft.com/office/powerpoint/2010/main" val="77575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1981200" y="304800"/>
            <a:ext cx="6858000" cy="492125"/>
          </a:xfrm>
          <a:prstGeom prst="rect">
            <a:avLst/>
          </a:prstGeom>
          <a:noFill/>
          <a:ln w="9525">
            <a:noFill/>
            <a:miter lim="800000"/>
            <a:headEnd/>
            <a:tailEnd/>
          </a:ln>
        </p:spPr>
        <p:txBody>
          <a:bodyPr wrap="square">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ASSOCIATIVE MEMORY (AM) NETWORK</a:t>
            </a:r>
          </a:p>
        </p:txBody>
      </p:sp>
      <p:sp>
        <p:nvSpPr>
          <p:cNvPr id="78854" name="Rectangle 6"/>
          <p:cNvSpPr>
            <a:spLocks noChangeArrowheads="1"/>
          </p:cNvSpPr>
          <p:nvPr/>
        </p:nvSpPr>
        <p:spPr bwMode="auto">
          <a:xfrm>
            <a:off x="457200" y="1143000"/>
            <a:ext cx="8229600" cy="4953000"/>
          </a:xfrm>
          <a:prstGeom prst="rect">
            <a:avLst/>
          </a:prstGeom>
          <a:noFill/>
          <a:ln w="9525">
            <a:noFill/>
            <a:miter lim="800000"/>
            <a:headEnd/>
            <a:tailEnd/>
          </a:ln>
          <a:effectLst/>
        </p:spPr>
        <p:txBody>
          <a:bodyPr/>
          <a:lstStyle/>
          <a:p>
            <a:pPr marL="457200" indent="-457200" eaLnBrk="1" hangingPunct="1">
              <a:lnSpc>
                <a:spcPct val="120000"/>
              </a:lnSpc>
              <a:buFont typeface="Wingdings" pitchFamily="2" charset="2"/>
              <a:buChar char="Ø"/>
              <a:defRPr/>
            </a:pPr>
            <a:r>
              <a:rPr lang="en-US" sz="2000" b="1" dirty="0">
                <a:solidFill>
                  <a:schemeClr val="accent6">
                    <a:lumMod val="50000"/>
                  </a:schemeClr>
                </a:solidFill>
                <a:latin typeface="Tahoma" pitchFamily="34" charset="0"/>
                <a:ea typeface="+mj-ea"/>
                <a:cs typeface="Tahoma" pitchFamily="34" charset="0"/>
              </a:rPr>
              <a:t>Two types of associations exist. For two patterns </a:t>
            </a:r>
            <a:r>
              <a:rPr lang="en-US" sz="2000" b="1" i="1" dirty="0">
                <a:solidFill>
                  <a:schemeClr val="accent6">
                    <a:lumMod val="50000"/>
                  </a:schemeClr>
                </a:solidFill>
                <a:latin typeface="Tahoma" pitchFamily="34" charset="0"/>
                <a:ea typeface="+mj-ea"/>
                <a:cs typeface="Tahoma" pitchFamily="34" charset="0"/>
              </a:rPr>
              <a:t>s</a:t>
            </a:r>
            <a:r>
              <a:rPr lang="en-US" sz="2000" b="1" dirty="0">
                <a:solidFill>
                  <a:schemeClr val="accent6">
                    <a:lumMod val="50000"/>
                  </a:schemeClr>
                </a:solidFill>
                <a:latin typeface="Tahoma" pitchFamily="34" charset="0"/>
                <a:ea typeface="+mj-ea"/>
                <a:cs typeface="Tahoma" pitchFamily="34" charset="0"/>
              </a:rPr>
              <a:t> and </a:t>
            </a:r>
            <a:r>
              <a:rPr lang="en-US" sz="2000" b="1" i="1" dirty="0">
                <a:solidFill>
                  <a:schemeClr val="accent6">
                    <a:lumMod val="50000"/>
                  </a:schemeClr>
                </a:solidFill>
                <a:latin typeface="Tahoma" pitchFamily="34" charset="0"/>
                <a:ea typeface="+mj-ea"/>
                <a:cs typeface="Tahoma" pitchFamily="34" charset="0"/>
              </a:rPr>
              <a:t>t</a:t>
            </a:r>
          </a:p>
          <a:p>
            <a:pPr marL="457200" indent="-457200" eaLnBrk="1" hangingPunct="1">
              <a:lnSpc>
                <a:spcPct val="120000"/>
              </a:lnSpc>
              <a:buFont typeface="Wingdings" pitchFamily="2" charset="2"/>
              <a:buChar char="Ø"/>
              <a:defRPr/>
            </a:pPr>
            <a:endParaRPr lang="en-US" sz="2000" b="1" i="1" dirty="0">
              <a:solidFill>
                <a:schemeClr val="accent6">
                  <a:lumMod val="50000"/>
                </a:schemeClr>
              </a:solidFill>
              <a:latin typeface="Tahoma" pitchFamily="34" charset="0"/>
              <a:ea typeface="+mj-ea"/>
              <a:cs typeface="Tahoma" pitchFamily="34" charset="0"/>
            </a:endParaRPr>
          </a:p>
          <a:p>
            <a:pPr marL="914400" lvl="1" indent="-457200" algn="just" eaLnBrk="1" hangingPunct="1">
              <a:lnSpc>
                <a:spcPct val="110000"/>
              </a:lnSpc>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hetero-association (s != t): relating two different patterns (s – input, t – target).</a:t>
            </a:r>
          </a:p>
          <a:p>
            <a:pPr marL="914400" lvl="1" indent="-457200" algn="just" eaLnBrk="1" hangingPunct="1">
              <a:lnSpc>
                <a:spcPct val="110000"/>
              </a:lnSpc>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auto-association (s = t): relating parts of a pattern with other parts.</a:t>
            </a:r>
          </a:p>
          <a:p>
            <a:pPr marL="800100" lvl="1" indent="-228600" eaLnBrk="1" hangingPunct="1">
              <a:lnSpc>
                <a:spcPct val="120000"/>
              </a:lnSpc>
              <a:buFontTx/>
              <a:buChar char="–"/>
              <a:defRPr/>
            </a:pPr>
            <a:endParaRPr lang="en-US" sz="2000" dirty="0"/>
          </a:p>
          <a:p>
            <a:pPr marL="457200" indent="-457200" algn="just" eaLnBrk="1" hangingPunct="1">
              <a:lnSpc>
                <a:spcPct val="120000"/>
              </a:lnSpc>
              <a:buFont typeface="Wingdings" pitchFamily="2" charset="2"/>
              <a:buChar char="Ø"/>
              <a:defRPr/>
            </a:pPr>
            <a:r>
              <a:rPr lang="en-US" sz="2000" b="1" dirty="0">
                <a:solidFill>
                  <a:schemeClr val="accent6">
                    <a:lumMod val="50000"/>
                  </a:schemeClr>
                </a:solidFill>
                <a:latin typeface="Tahoma" pitchFamily="34" charset="0"/>
                <a:ea typeface="+mj-ea"/>
                <a:cs typeface="Tahoma" pitchFamily="34" charset="0"/>
              </a:rPr>
              <a:t>Architectures of  NN associative memory:</a:t>
            </a:r>
          </a:p>
          <a:p>
            <a:pPr marL="914400" lvl="1" indent="-457200" algn="just" eaLnBrk="1" hangingPunct="1">
              <a:lnSpc>
                <a:spcPct val="110000"/>
              </a:lnSpc>
              <a:buFont typeface="Arial" pitchFamily="34" charset="0"/>
              <a:buChar char="•"/>
              <a:defRPr/>
            </a:pPr>
            <a:r>
              <a:rPr lang="en-US" sz="2000" dirty="0">
                <a:solidFill>
                  <a:schemeClr val="accent6">
                    <a:lumMod val="50000"/>
                  </a:schemeClr>
                </a:solidFill>
                <a:latin typeface="Tahoma" pitchFamily="34" charset="0"/>
                <a:ea typeface="+mj-ea"/>
                <a:cs typeface="Tahoma" pitchFamily="34" charset="0"/>
              </a:rPr>
              <a:t>single layer (with/out input layer),</a:t>
            </a:r>
          </a:p>
          <a:p>
            <a:pPr marL="800100" lvl="1" indent="-228600" algn="just" eaLnBrk="1" hangingPunct="1">
              <a:lnSpc>
                <a:spcPct val="120000"/>
              </a:lnSpc>
              <a:defRPr/>
            </a:pPr>
            <a:endParaRPr lang="en-US" sz="2000" dirty="0"/>
          </a:p>
          <a:p>
            <a:pPr marL="457200" indent="-457200" algn="just" eaLnBrk="1" hangingPunct="1">
              <a:lnSpc>
                <a:spcPct val="120000"/>
              </a:lnSpc>
              <a:buFont typeface="Wingdings" pitchFamily="2" charset="2"/>
              <a:buChar char="Ø"/>
              <a:defRPr/>
            </a:pPr>
            <a:r>
              <a:rPr lang="en-US" sz="2000" b="1" dirty="0">
                <a:solidFill>
                  <a:schemeClr val="accent6">
                    <a:lumMod val="50000"/>
                  </a:schemeClr>
                </a:solidFill>
                <a:latin typeface="Tahoma" pitchFamily="34" charset="0"/>
                <a:ea typeface="+mj-ea"/>
                <a:cs typeface="Tahoma" pitchFamily="34" charset="0"/>
              </a:rPr>
              <a:t>Learning algorithms for AM:</a:t>
            </a:r>
          </a:p>
          <a:p>
            <a:pPr marL="914400" lvl="1" indent="-457200" algn="just" eaLnBrk="1" hangingPunct="1">
              <a:lnSpc>
                <a:spcPct val="110000"/>
              </a:lnSpc>
              <a:buFont typeface="Arial" pitchFamily="34" charset="0"/>
              <a:buChar char="•"/>
              <a:defRPr/>
            </a:pPr>
            <a:r>
              <a:rPr lang="en-US" sz="2000" dirty="0" err="1">
                <a:solidFill>
                  <a:schemeClr val="accent6">
                    <a:lumMod val="50000"/>
                  </a:schemeClr>
                </a:solidFill>
                <a:latin typeface="Tahoma" pitchFamily="34" charset="0"/>
                <a:ea typeface="+mj-ea"/>
                <a:cs typeface="Tahoma" pitchFamily="34" charset="0"/>
              </a:rPr>
              <a:t>Hebbian</a:t>
            </a:r>
            <a:r>
              <a:rPr lang="en-US" sz="2000" dirty="0">
                <a:solidFill>
                  <a:schemeClr val="accent6">
                    <a:lumMod val="50000"/>
                  </a:schemeClr>
                </a:solidFill>
                <a:latin typeface="Tahoma" pitchFamily="34" charset="0"/>
                <a:ea typeface="+mj-ea"/>
                <a:cs typeface="Tahoma" pitchFamily="34" charset="0"/>
              </a:rPr>
              <a:t> learning rule and its variations,</a:t>
            </a:r>
          </a:p>
          <a:p>
            <a:pPr marL="800100" lvl="1" indent="-228600" eaLnBrk="1" hangingPunct="1">
              <a:lnSpc>
                <a:spcPct val="120000"/>
              </a:lnSpc>
              <a:buFontTx/>
              <a:buChar char="–"/>
              <a:defRPr/>
            </a:pPr>
            <a:r>
              <a:rPr lang="en-US" sz="2000" dirty="0"/>
              <a:t>Outer Product</a:t>
            </a:r>
          </a:p>
          <a:p>
            <a:pPr marL="800100" lvl="1" indent="-228600" eaLnBrk="1" hangingPunct="1">
              <a:lnSpc>
                <a:spcPct val="120000"/>
              </a:lnSpc>
              <a:buFontTx/>
              <a:buChar char="–"/>
              <a:defRPr/>
            </a:pPr>
            <a:endParaRPr lang="en-US" sz="2000" dirty="0"/>
          </a:p>
        </p:txBody>
      </p:sp>
    </p:spTree>
    <p:extLst>
      <p:ext uri="{BB962C8B-B14F-4D97-AF65-F5344CB8AC3E}">
        <p14:creationId xmlns:p14="http://schemas.microsoft.com/office/powerpoint/2010/main" val="231821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02FC-927C-46D1-BD27-BFE8AF949AD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BDE2167-D22C-4652-8DB2-34CCC203E9BA}"/>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5" name="Picture 4">
            <a:extLst>
              <a:ext uri="{FF2B5EF4-FFF2-40B4-BE49-F238E27FC236}">
                <a16:creationId xmlns:a16="http://schemas.microsoft.com/office/drawing/2014/main" id="{AD7EE474-76A3-4D9A-8708-B50D33ACA429}"/>
              </a:ext>
            </a:extLst>
          </p:cNvPr>
          <p:cNvPicPr>
            <a:picLocks noChangeAspect="1"/>
          </p:cNvPicPr>
          <p:nvPr/>
        </p:nvPicPr>
        <p:blipFill>
          <a:blip r:embed="rId2"/>
          <a:stretch>
            <a:fillRect/>
          </a:stretch>
        </p:blipFill>
        <p:spPr>
          <a:xfrm>
            <a:off x="0" y="1367600"/>
            <a:ext cx="8839200" cy="5353875"/>
          </a:xfrm>
          <a:prstGeom prst="rect">
            <a:avLst/>
          </a:prstGeom>
        </p:spPr>
      </p:pic>
    </p:spTree>
    <p:extLst>
      <p:ext uri="{BB962C8B-B14F-4D97-AF65-F5344CB8AC3E}">
        <p14:creationId xmlns:p14="http://schemas.microsoft.com/office/powerpoint/2010/main" val="154698986"/>
      </p:ext>
    </p:extLst>
  </p:cSld>
  <p:clrMapOvr>
    <a:masterClrMapping/>
  </p:clrMapOvr>
</p:sld>
</file>

<file path=ppt/theme/theme1.xml><?xml version="1.0" encoding="utf-8"?>
<a:theme xmlns:a="http://schemas.openxmlformats.org/drawingml/2006/main" name="Unit 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DAA</Template>
  <TotalTime>802</TotalTime>
  <Words>818</Words>
  <Application>Microsoft Office PowerPoint</Application>
  <PresentationFormat>On-screen Show (4:3)</PresentationFormat>
  <Paragraphs>124</Paragraphs>
  <Slides>33</Slides>
  <Notes>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47" baseType="lpstr">
      <vt:lpstr>Arial</vt:lpstr>
      <vt:lpstr>Arial Black</vt:lpstr>
      <vt:lpstr>Calibri</vt:lpstr>
      <vt:lpstr>Calibri Light</vt:lpstr>
      <vt:lpstr>Casper</vt:lpstr>
      <vt:lpstr>Garamond</vt:lpstr>
      <vt:lpstr>Noto Sans Symbols</vt:lpstr>
      <vt:lpstr>Raleway ExtraBold</vt:lpstr>
      <vt:lpstr>Tahoma</vt:lpstr>
      <vt:lpstr>Times New Roman</vt:lpstr>
      <vt:lpstr>Wingdings</vt:lpstr>
      <vt:lpstr>Unit 2.1</vt:lpstr>
      <vt:lpstr>CorelDRAW</vt:lpstr>
      <vt:lpstr>Equation</vt:lpstr>
      <vt:lpstr>PowerPoint Presentation</vt:lpstr>
      <vt:lpstr>Course Objectives</vt:lpstr>
      <vt:lpstr>Course Outcomes</vt:lpstr>
      <vt:lpstr>Table of Contents</vt:lpstr>
      <vt:lpstr>Introduction to  Neural Network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autoassociative network for input vector [1      1       -1].  1. Form weight vector with no self connection. 2. Test the network with one missing entry.</vt:lpstr>
      <vt:lpstr>Construct an autoassociative network to store vectors [-1   1  1  1]. Test the network with three missing entries. </vt:lpstr>
      <vt:lpstr>Find the weight matrix required to store the vectors [1    1    -1     -1] , [-1      1      1      -1] &amp; [-1     1   -1   1] into W1,W2,W3 resp. Calculate the total weight matrix to store all the vectors and check whether it is able to recognize the same vectors. Let the weight matrix be with no self connection. </vt:lpstr>
      <vt:lpstr>Construct the auto-associative network to store vectors [-1   1  1  1]. Use iterative auto-associative network to test the vector with three missing values.</vt:lpstr>
      <vt:lpstr>PowerPoint Presentation</vt:lpstr>
      <vt:lpstr>PowerPoint Presentation</vt:lpstr>
      <vt:lpstr>PowerPoint Presentation</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CHANDIGARH UNIVERSITY</dc:title>
  <dc:creator>admin</dc:creator>
  <cp:lastModifiedBy>MONIKA SINGH</cp:lastModifiedBy>
  <cp:revision>80</cp:revision>
  <dcterms:created xsi:type="dcterms:W3CDTF">2016-12-14T07:42:08Z</dcterms:created>
  <dcterms:modified xsi:type="dcterms:W3CDTF">2022-09-15T06:28:51Z</dcterms:modified>
</cp:coreProperties>
</file>